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320" r:id="rId4"/>
    <p:sldId id="268" r:id="rId5"/>
    <p:sldId id="258" r:id="rId6"/>
    <p:sldId id="272" r:id="rId7"/>
    <p:sldId id="270" r:id="rId8"/>
    <p:sldId id="273" r:id="rId9"/>
    <p:sldId id="261" r:id="rId10"/>
    <p:sldId id="269" r:id="rId11"/>
    <p:sldId id="278" r:id="rId12"/>
    <p:sldId id="274" r:id="rId13"/>
    <p:sldId id="280" r:id="rId14"/>
    <p:sldId id="277" r:id="rId15"/>
    <p:sldId id="279" r:id="rId16"/>
    <p:sldId id="260" r:id="rId17"/>
    <p:sldId id="262" r:id="rId18"/>
    <p:sldId id="281" r:id="rId19"/>
    <p:sldId id="271" r:id="rId20"/>
    <p:sldId id="282" r:id="rId21"/>
    <p:sldId id="283" r:id="rId22"/>
    <p:sldId id="284" r:id="rId23"/>
    <p:sldId id="285" r:id="rId24"/>
    <p:sldId id="317" r:id="rId25"/>
    <p:sldId id="264" r:id="rId26"/>
    <p:sldId id="318" r:id="rId27"/>
    <p:sldId id="286" r:id="rId28"/>
    <p:sldId id="287" r:id="rId29"/>
    <p:sldId id="288" r:id="rId30"/>
    <p:sldId id="289" r:id="rId31"/>
    <p:sldId id="290" r:id="rId32"/>
    <p:sldId id="31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21" r:id="rId43"/>
    <p:sldId id="265" r:id="rId44"/>
    <p:sldId id="267" r:id="rId45"/>
    <p:sldId id="322" r:id="rId46"/>
    <p:sldId id="323" r:id="rId47"/>
    <p:sldId id="324" r:id="rId48"/>
    <p:sldId id="275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259" r:id="rId70"/>
    <p:sldId id="263" r:id="rId71"/>
    <p:sldId id="266" r:id="rId7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DD6"/>
    <a:srgbClr val="A3C8D1"/>
    <a:srgbClr val="D9C6B7"/>
    <a:srgbClr val="B4C9E6"/>
    <a:srgbClr val="C0B9DF"/>
    <a:srgbClr val="6A88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>
      <p:cViewPr varScale="1">
        <p:scale>
          <a:sx n="42" d="100"/>
          <a:sy n="42" d="100"/>
        </p:scale>
        <p:origin x="108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A6B4F-9A8A-4F44-93F8-505C93EA0A5E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8375A-2E42-4499-B0AD-0578C8423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5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https://www.bigdata-map.kr/search/theme?searchKey=%EC%B9%98%EB%A7%A4%20%EB%8D%B0%EC%9D%B4%ED%84%B0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997726-2792-4C29-9803-8D580C9540B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92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8375A-2E42-4499-B0AD-0578C842392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073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D44F3-37B6-4A30-B443-AD11345C70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44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D44F3-37B6-4A30-B443-AD11345C700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22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F4FC3-FF7E-46B1-8511-BE24BBE0C04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22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22EB5-443B-4133-92E8-AF390944E9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4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1.png"/><Relationship Id="rId7" Type="http://schemas.openxmlformats.org/officeDocument/2006/relationships/image" Target="../media/image5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5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png"/><Relationship Id="rId7" Type="http://schemas.openxmlformats.org/officeDocument/2006/relationships/image" Target="../media/image70.png"/><Relationship Id="rId12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07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114.png"/><Relationship Id="rId4" Type="http://schemas.openxmlformats.org/officeDocument/2006/relationships/image" Target="../media/image6.png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114.png"/><Relationship Id="rId4" Type="http://schemas.openxmlformats.org/officeDocument/2006/relationships/image" Target="../media/image6.png"/><Relationship Id="rId9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69.png"/><Relationship Id="rId7" Type="http://schemas.openxmlformats.org/officeDocument/2006/relationships/image" Target="../media/image1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2.svg"/><Relationship Id="rId2" Type="http://schemas.openxmlformats.org/officeDocument/2006/relationships/image" Target="../media/image4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233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4FBB-1516-4334-AB0E-299B7621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886" y="-6124"/>
            <a:ext cx="18298886" cy="102931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02895" y="6385676"/>
            <a:ext cx="12024232" cy="1186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1조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2895" y="8489333"/>
            <a:ext cx="9109057" cy="620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김지우, 박단비, 양나나, 이창수, 황옥천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02895" y="7235516"/>
            <a:ext cx="20671848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300" kern="0" spc="-3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 주머니 </a:t>
            </a:r>
            <a:r>
              <a:rPr lang="en-US" altLang="ko-KR" sz="3200" kern="0" spc="-3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kern="0" spc="-3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노인을 위한 토털 헬스케어 어플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1675302" y="2243578"/>
            <a:ext cx="743395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진단목적 혹은 치매 예방 목적으로 만들어져 있는 어플리케이션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두가지 목적을 모두 포함 하기도 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가격이 저렴함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인지치료 기능 제공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  <a:r>
              <a:rPr lang="en-US" altLang="ko-KR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UI</a:t>
            </a:r>
            <a:r>
              <a:rPr lang="ko-KR" alt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복잡함</a:t>
            </a:r>
            <a:r>
              <a:rPr lang="en-US" altLang="ko-KR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운동을 유도하는 리워드는 없음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7933" y="1260429"/>
            <a:ext cx="542106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기타단체 운영 치매 관련 어플리케이션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73325" y="7429914"/>
            <a:ext cx="84321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일정 시간동안 재가 어르신을 모시고 있는 구조</a:t>
            </a:r>
            <a:endParaRPr lang="en-US" altLang="ko-KR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장점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: -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어르신들의 사교활동과 운동시간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,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인지치료 병행가능 </a:t>
            </a:r>
            <a:r>
              <a:rPr 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 </a:t>
            </a:r>
          </a:p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건강상태에 대한 파악이 쉽지 않음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</a:t>
            </a:r>
            <a:r>
              <a:rPr lang="en-US" altLang="ko-KR" sz="2000" kern="0" spc="-100" dirty="0">
                <a:solidFill>
                  <a:srgbClr val="32333B"/>
                </a:solidFill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한달기준 </a:t>
            </a:r>
            <a:r>
              <a:rPr lang="en-US" altLang="ko-KR" sz="2000" kern="0" spc="-100" dirty="0">
                <a:solidFill>
                  <a:srgbClr val="32333B"/>
                </a:solidFill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 ~ 70 </a:t>
            </a:r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endParaRPr lang="en-US" sz="2800" dirty="0">
              <a:highlight>
                <a:srgbClr val="B1DDD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63200" y="6858133"/>
            <a:ext cx="375306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 케어 센터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9644" y="7115947"/>
            <a:ext cx="666965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 케어 센터처럼 주간에만 모시는 경우도 있으나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어르신이 상주하며 지내기 때문에 비용이 가장 많이 필요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 가족의 금전 이외의 부담 최소화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많은 비용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가족과 별거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</a:t>
            </a:r>
            <a:r>
              <a:rPr lang="en-US" altLang="ko-KR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</a:t>
            </a:r>
            <a:r>
              <a:rPr lang="ko-KR" altLang="en-US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등급 기준 한달 이용료</a:t>
            </a:r>
            <a:r>
              <a:rPr lang="en-US" altLang="ko-KR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669,000</a:t>
            </a:r>
            <a:r>
              <a:rPr lang="ko-KR" altLang="en-US" sz="20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sz="2000" dirty="0">
              <a:highlight>
                <a:srgbClr val="D9C6B7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9644" y="6510305"/>
            <a:ext cx="375306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D9C6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요양원 </a:t>
            </a:r>
            <a:r>
              <a:rPr lang="en-US" altLang="ko-KR" sz="3200" kern="0" spc="-200" dirty="0">
                <a:solidFill>
                  <a:srgbClr val="D9C6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3200" kern="0" spc="-200" dirty="0">
                <a:solidFill>
                  <a:srgbClr val="D9C6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요양 병원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9529" y="1785116"/>
            <a:ext cx="4176726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보험사가 보험금 수령을 지연시키기 위해 </a:t>
            </a:r>
            <a:endParaRPr lang="en-US" altLang="ko-KR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개인의 건강관리를 도와주는 앱  </a:t>
            </a:r>
            <a:endParaRPr lang="en-US" altLang="ko-KR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장점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: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비용이 저렴함</a:t>
            </a:r>
            <a:r>
              <a:rPr 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,</a:t>
            </a:r>
          </a:p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운동을 유도하는 다양한 프로그램 존재</a:t>
            </a:r>
            <a:endParaRPr lang="en-US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 가입을 해야 서비스를 이용하는 경우가 있음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.,</a:t>
            </a:r>
          </a:p>
          <a:p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치매와 직접적인 관련이 없기도 함</a:t>
            </a:r>
            <a:r>
              <a:rPr lang="en-US" altLang="ko-KR" sz="20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2800" dirty="0">
              <a:highlight>
                <a:srgbClr val="B4C9E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71796" y="1304032"/>
            <a:ext cx="417672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보험사 운영 어플리케이션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402195" y="3422077"/>
            <a:ext cx="503386" cy="409031"/>
            <a:chOff x="8440212" y="3402222"/>
            <a:chExt cx="503386" cy="4090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0212" y="3402222"/>
              <a:ext cx="503386" cy="409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76182" y="3445980"/>
            <a:ext cx="484939" cy="407237"/>
            <a:chOff x="9276182" y="3445980"/>
            <a:chExt cx="484939" cy="4072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6182" y="3445980"/>
              <a:ext cx="484939" cy="407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532" y="4130846"/>
            <a:ext cx="428820" cy="441650"/>
            <a:chOff x="9713532" y="4130846"/>
            <a:chExt cx="428820" cy="4416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3532" y="4130846"/>
              <a:ext cx="428820" cy="441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80991" y="4143830"/>
            <a:ext cx="476029" cy="398439"/>
            <a:chOff x="8080991" y="4143830"/>
            <a:chExt cx="476029" cy="398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0991" y="4143830"/>
              <a:ext cx="476029" cy="398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3383" y="4829853"/>
            <a:ext cx="394938" cy="355442"/>
            <a:chOff x="8533383" y="4829853"/>
            <a:chExt cx="394938" cy="3554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383" y="4829853"/>
              <a:ext cx="394938" cy="355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95394" y="4832033"/>
            <a:ext cx="401256" cy="389996"/>
            <a:chOff x="9295394" y="4832033"/>
            <a:chExt cx="401256" cy="3899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5394" y="4832033"/>
              <a:ext cx="401256" cy="38999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-2057400" y="451020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대안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CAAC02-5B62-4725-BA57-59D356EAC1D8}"/>
              </a:ext>
            </a:extLst>
          </p:cNvPr>
          <p:cNvGrpSpPr/>
          <p:nvPr/>
        </p:nvGrpSpPr>
        <p:grpSpPr>
          <a:xfrm>
            <a:off x="7174696" y="2636061"/>
            <a:ext cx="4280116" cy="4180770"/>
            <a:chOff x="7509611" y="2677890"/>
            <a:chExt cx="3175990" cy="31538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572B696-E4B7-4754-A5C9-DDE781676DBF}"/>
                </a:ext>
              </a:extLst>
            </p:cNvPr>
            <p:cNvSpPr/>
            <p:nvPr/>
          </p:nvSpPr>
          <p:spPr>
            <a:xfrm rot="2764551">
              <a:off x="8504346" y="2696972"/>
              <a:ext cx="1219200" cy="1181036"/>
            </a:xfrm>
            <a:prstGeom prst="rect">
              <a:avLst/>
            </a:prstGeom>
            <a:solidFill>
              <a:srgbClr val="B4C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C717813-82BE-43C0-B74A-E126EB3A555D}"/>
                </a:ext>
              </a:extLst>
            </p:cNvPr>
            <p:cNvSpPr/>
            <p:nvPr/>
          </p:nvSpPr>
          <p:spPr>
            <a:xfrm rot="2764551">
              <a:off x="8516679" y="4535472"/>
              <a:ext cx="1219200" cy="1181036"/>
            </a:xfrm>
            <a:prstGeom prst="rect">
              <a:avLst/>
            </a:prstGeom>
            <a:solidFill>
              <a:srgbClr val="A3C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3A12A65-1D8B-43B4-92E9-F9FB74F88FDB}"/>
                </a:ext>
              </a:extLst>
            </p:cNvPr>
            <p:cNvSpPr/>
            <p:nvPr/>
          </p:nvSpPr>
          <p:spPr>
            <a:xfrm rot="2764551">
              <a:off x="7588086" y="3580595"/>
              <a:ext cx="1219200" cy="1181036"/>
            </a:xfrm>
            <a:prstGeom prst="rect">
              <a:avLst/>
            </a:prstGeom>
            <a:solidFill>
              <a:srgbClr val="D9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9B0450C-AB69-438F-8CAF-AD9C709AD067}"/>
                </a:ext>
              </a:extLst>
            </p:cNvPr>
            <p:cNvSpPr/>
            <p:nvPr/>
          </p:nvSpPr>
          <p:spPr>
            <a:xfrm rot="2764551">
              <a:off x="9429201" y="3655448"/>
              <a:ext cx="1219200" cy="1181036"/>
            </a:xfrm>
            <a:prstGeom prst="rect">
              <a:avLst/>
            </a:prstGeom>
            <a:solidFill>
              <a:srgbClr val="6A8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E8B6845-4ADB-4C10-9EB7-BD4119F843C7}"/>
                </a:ext>
              </a:extLst>
            </p:cNvPr>
            <p:cNvCxnSpPr>
              <a:cxnSpLocks/>
            </p:cNvCxnSpPr>
            <p:nvPr/>
          </p:nvCxnSpPr>
          <p:spPr>
            <a:xfrm>
              <a:off x="7653862" y="2690973"/>
              <a:ext cx="3031739" cy="314078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6DD630F-DDA5-4B38-9C8C-C14498CB4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9611" y="2690973"/>
              <a:ext cx="3175990" cy="304408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FA33255F-8C1A-4550-946A-D1D9053EE279}"/>
              </a:ext>
            </a:extLst>
          </p:cNvPr>
          <p:cNvGrpSpPr/>
          <p:nvPr/>
        </p:nvGrpSpPr>
        <p:grpSpPr>
          <a:xfrm>
            <a:off x="609600" y="1147354"/>
            <a:ext cx="3257048" cy="260564"/>
            <a:chOff x="1821004" y="6349104"/>
            <a:chExt cx="3257048" cy="260564"/>
          </a:xfrm>
        </p:grpSpPr>
        <p:pic>
          <p:nvPicPr>
            <p:cNvPr id="40" name="Object 9">
              <a:extLst>
                <a:ext uri="{FF2B5EF4-FFF2-40B4-BE49-F238E27FC236}">
                  <a16:creationId xmlns:a16="http://schemas.microsoft.com/office/drawing/2014/main" id="{E8EFB26C-FD10-43EE-8481-58CE3FC2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47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723900"/>
            <a:ext cx="908911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생산가능 인구의 노인부양 부담 급증 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45083" y="4737269"/>
            <a:ext cx="717407" cy="516311"/>
            <a:chOff x="10845083" y="4737269"/>
            <a:chExt cx="717407" cy="5163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5083" y="4737269"/>
              <a:ext cx="717407" cy="516311"/>
            </a:xfrm>
            <a:prstGeom prst="rect">
              <a:avLst/>
            </a:prstGeom>
          </p:spPr>
        </p:pic>
      </p:grpSp>
      <p:pic>
        <p:nvPicPr>
          <p:cNvPr id="8" name="그래픽 7" descr="교외 장면">
            <a:extLst>
              <a:ext uri="{FF2B5EF4-FFF2-40B4-BE49-F238E27FC236}">
                <a16:creationId xmlns:a16="http://schemas.microsoft.com/office/drawing/2014/main" id="{84445694-41AA-4CD2-8750-310DEB33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2538" y="4444035"/>
            <a:ext cx="914400" cy="914400"/>
          </a:xfrm>
          <a:prstGeom prst="rect">
            <a:avLst/>
          </a:prstGeom>
        </p:spPr>
      </p:pic>
      <p:pic>
        <p:nvPicPr>
          <p:cNvPr id="16" name="그래픽 15" descr="원형 순서도">
            <a:extLst>
              <a:ext uri="{FF2B5EF4-FFF2-40B4-BE49-F238E27FC236}">
                <a16:creationId xmlns:a16="http://schemas.microsoft.com/office/drawing/2014/main" id="{5E701CDD-FA30-4B9C-9B4D-7FA268B5D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5134" y="4538223"/>
            <a:ext cx="914400" cy="914400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0990DBF3-8898-4A47-BD23-5A7A84602027}"/>
              </a:ext>
            </a:extLst>
          </p:cNvPr>
          <p:cNvGrpSpPr/>
          <p:nvPr/>
        </p:nvGrpSpPr>
        <p:grpSpPr>
          <a:xfrm>
            <a:off x="696348" y="1393836"/>
            <a:ext cx="7685652" cy="396863"/>
            <a:chOff x="1821004" y="6349104"/>
            <a:chExt cx="3257048" cy="260564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AA3710A1-731D-4D10-A5CB-48213AD42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0A4DFC2-04FD-4866-9341-7489E9DB2E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48" y="1943100"/>
            <a:ext cx="11334653" cy="4660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7ACA0-17CF-4C62-A7E6-4C0E0A12317E}"/>
              </a:ext>
            </a:extLst>
          </p:cNvPr>
          <p:cNvSpPr txBox="1"/>
          <p:nvPr/>
        </p:nvSpPr>
        <p:spPr>
          <a:xfrm>
            <a:off x="2286000" y="7074540"/>
            <a:ext cx="1455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 가능 인구의  노인 부양 부담은 급증 하고 있음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통계청에 따르면 </a:t>
            </a:r>
            <a:r>
              <a:rPr lang="en-US" altLang="ko-KR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2065</a:t>
            </a:r>
            <a:r>
              <a:rPr lang="ko-KR" altLang="en-US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노인 부양비는 </a:t>
            </a:r>
            <a:r>
              <a:rPr lang="en-US" altLang="ko-KR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100.4</a:t>
            </a:r>
            <a:r>
              <a:rPr lang="ko-KR" altLang="en-US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이르러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생산가능 인구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 당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명의 노인을 부양해야 함을 보여줌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국가적 차원 노인 부양 부담 상승세가 이어질 것으로 보이는 때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개인적 </a:t>
            </a:r>
            <a:r>
              <a:rPr lang="ko-KR" altLang="en-US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노인 부양 비용을 적절히 절감할 필요가 있음 </a:t>
            </a:r>
            <a:r>
              <a:rPr lang="ko-KR" altLang="en-US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00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46321" y="723900"/>
            <a:ext cx="63212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위주 서비스의 특징  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45083" y="4737269"/>
            <a:ext cx="717407" cy="516311"/>
            <a:chOff x="10845083" y="4737269"/>
            <a:chExt cx="717407" cy="5163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5083" y="4737269"/>
              <a:ext cx="717407" cy="516311"/>
            </a:xfrm>
            <a:prstGeom prst="rect">
              <a:avLst/>
            </a:prstGeom>
          </p:spPr>
        </p:pic>
      </p:grpSp>
      <p:pic>
        <p:nvPicPr>
          <p:cNvPr id="8" name="그래픽 7" descr="교외 장면">
            <a:extLst>
              <a:ext uri="{FF2B5EF4-FFF2-40B4-BE49-F238E27FC236}">
                <a16:creationId xmlns:a16="http://schemas.microsoft.com/office/drawing/2014/main" id="{84445694-41AA-4CD2-8750-310DEB33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2538" y="4444035"/>
            <a:ext cx="914400" cy="914400"/>
          </a:xfrm>
          <a:prstGeom prst="rect">
            <a:avLst/>
          </a:prstGeom>
        </p:spPr>
      </p:pic>
      <p:pic>
        <p:nvPicPr>
          <p:cNvPr id="16" name="그래픽 15" descr="원형 순서도">
            <a:extLst>
              <a:ext uri="{FF2B5EF4-FFF2-40B4-BE49-F238E27FC236}">
                <a16:creationId xmlns:a16="http://schemas.microsoft.com/office/drawing/2014/main" id="{5E701CDD-FA30-4B9C-9B4D-7FA268B5D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5134" y="4538223"/>
            <a:ext cx="914400" cy="914400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D43D362F-7DC1-4158-BBAB-57EA56351405}"/>
              </a:ext>
            </a:extLst>
          </p:cNvPr>
          <p:cNvGrpSpPr/>
          <p:nvPr/>
        </p:nvGrpSpPr>
        <p:grpSpPr>
          <a:xfrm>
            <a:off x="762000" y="1314860"/>
            <a:ext cx="5943600" cy="475840"/>
            <a:chOff x="1821004" y="6349104"/>
            <a:chExt cx="3257048" cy="260564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E418B9D2-8382-4FD5-9A44-48EE8F03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FEE9AB1-7C85-442E-A135-7CDB7811A9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43" b="15771"/>
          <a:stretch/>
        </p:blipFill>
        <p:spPr>
          <a:xfrm>
            <a:off x="774236" y="1767840"/>
            <a:ext cx="4659857" cy="81627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1DFF12-997B-4672-8FCE-97D23CB77B92}"/>
              </a:ext>
            </a:extLst>
          </p:cNvPr>
          <p:cNvSpPr/>
          <p:nvPr/>
        </p:nvSpPr>
        <p:spPr>
          <a:xfrm>
            <a:off x="1295400" y="5358435"/>
            <a:ext cx="609600" cy="2422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89ACC-4D8A-4318-A170-9D8C4F8BCACC}"/>
              </a:ext>
            </a:extLst>
          </p:cNvPr>
          <p:cNvSpPr/>
          <p:nvPr/>
        </p:nvSpPr>
        <p:spPr>
          <a:xfrm>
            <a:off x="1417320" y="1872814"/>
            <a:ext cx="1706880" cy="2422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64EA9-4231-4711-BD77-E1CF6462034E}"/>
              </a:ext>
            </a:extLst>
          </p:cNvPr>
          <p:cNvSpPr txBox="1"/>
          <p:nvPr/>
        </p:nvSpPr>
        <p:spPr>
          <a:xfrm>
            <a:off x="6705600" y="2115079"/>
            <a:ext cx="10363200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위주 서비스의 장점</a:t>
            </a:r>
            <a:endParaRPr lang="en-US" altLang="ko-KR" sz="2800" dirty="0">
              <a:highlight>
                <a:srgbClr val="B4C9E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예방 효과로는 기존 대안 중 가장 탁월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요양보호사에 의한 인지 치료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 치료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교류의 기반을 만듦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우울감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저하에 큰 도움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부양자의 시간적 부담 경감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위주 서비스의 단점</a:t>
            </a:r>
            <a:endParaRPr lang="en-US" altLang="ko-KR" sz="2800" dirty="0">
              <a:highlight>
                <a:srgbClr val="B4C9E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주기적으로 많은 비용이 소요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(+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피부양자의 사회적 관계를 위한 비용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피부양자의 활동 위주의 정보만 전달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일대일 관계가 아니라 </a:t>
            </a:r>
            <a:r>
              <a:rPr lang="ko-KR" altLang="en-US" sz="2800" dirty="0"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일대다 관계의 관리 시스템</a:t>
            </a:r>
            <a:endParaRPr lang="en-US" altLang="ko-KR" sz="2800" dirty="0">
              <a:highlight>
                <a:srgbClr val="B1DDD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피부양자에 대한 </a:t>
            </a:r>
            <a:r>
              <a:rPr lang="ko-KR" altLang="en-US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적절한 의료조치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를 위해 부양자는 </a:t>
            </a:r>
            <a:r>
              <a:rPr lang="ko-KR" altLang="en-US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꾸준히 업체를 찾아가 건강 상태를 점검해야 하고</a:t>
            </a:r>
            <a:r>
              <a:rPr lang="en-US" altLang="ko-KR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또 다른 부담으로  이어질 수 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69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8200" y="650029"/>
            <a:ext cx="115790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UX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극대 화 실패 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45083" y="4737269"/>
            <a:ext cx="717407" cy="516311"/>
            <a:chOff x="10845083" y="4737269"/>
            <a:chExt cx="717407" cy="5163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5083" y="4737269"/>
              <a:ext cx="717407" cy="516311"/>
            </a:xfrm>
            <a:prstGeom prst="rect">
              <a:avLst/>
            </a:prstGeom>
          </p:spPr>
        </p:pic>
      </p:grpSp>
      <p:pic>
        <p:nvPicPr>
          <p:cNvPr id="8" name="그래픽 7" descr="교외 장면">
            <a:extLst>
              <a:ext uri="{FF2B5EF4-FFF2-40B4-BE49-F238E27FC236}">
                <a16:creationId xmlns:a16="http://schemas.microsoft.com/office/drawing/2014/main" id="{84445694-41AA-4CD2-8750-310DEB33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2538" y="4444035"/>
            <a:ext cx="914400" cy="914400"/>
          </a:xfrm>
          <a:prstGeom prst="rect">
            <a:avLst/>
          </a:prstGeom>
        </p:spPr>
      </p:pic>
      <p:pic>
        <p:nvPicPr>
          <p:cNvPr id="16" name="그래픽 15" descr="원형 순서도">
            <a:extLst>
              <a:ext uri="{FF2B5EF4-FFF2-40B4-BE49-F238E27FC236}">
                <a16:creationId xmlns:a16="http://schemas.microsoft.com/office/drawing/2014/main" id="{5E701CDD-FA30-4B9C-9B4D-7FA268B5D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5134" y="453822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01BC00-3CDA-4181-B5E0-55CCA4F6D87B}"/>
              </a:ext>
            </a:extLst>
          </p:cNvPr>
          <p:cNvSpPr txBox="1"/>
          <p:nvPr/>
        </p:nvSpPr>
        <p:spPr>
          <a:xfrm>
            <a:off x="10473406" y="2438698"/>
            <a:ext cx="720499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주고객군이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경증치매어르신이라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기존의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어플리케이션의 경우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유용성</a:t>
            </a:r>
            <a:r>
              <a:rPr lang="en-US" altLang="ko-KR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사용성</a:t>
            </a:r>
            <a:r>
              <a:rPr lang="en-US" altLang="ko-KR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err="1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매력성</a:t>
            </a:r>
            <a:r>
              <a:rPr lang="ko-KR" altLang="en-US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요소가 </a:t>
            </a:r>
            <a:endParaRPr lang="en-US" altLang="ko-KR" sz="2800" dirty="0">
              <a:highlight>
                <a:srgbClr val="D9C6B7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부족할 수 있다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경증 치매 어르신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들은 현재 연령대 상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지식과 경험의 미디어가 </a:t>
            </a:r>
            <a:r>
              <a:rPr lang="ko-KR" altLang="en-US" sz="28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아날로그 중심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1965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이전 출생일 가능성이 높고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 듦에 따라 </a:t>
            </a:r>
            <a:r>
              <a:rPr lang="ko-KR" altLang="en-US" sz="28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시력이나 기억력이 저하되면 휴대폰 어플리케이션 사용에 어려움을 겪을 수 있다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</a:t>
            </a:r>
            <a:r>
              <a:rPr lang="ko-KR" altLang="en-US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기억주머니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문제점을 해결하기 위해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쉽게 사용할 수 있어야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충분히 유용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해야 하며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매력적인 요소를 담아내야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F89AFE91-85A3-469C-A894-ADA8EF67DA7A}"/>
              </a:ext>
            </a:extLst>
          </p:cNvPr>
          <p:cNvGrpSpPr/>
          <p:nvPr/>
        </p:nvGrpSpPr>
        <p:grpSpPr>
          <a:xfrm>
            <a:off x="838200" y="1319966"/>
            <a:ext cx="5867400" cy="318334"/>
            <a:chOff x="1821004" y="6349104"/>
            <a:chExt cx="3257048" cy="260564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9FC148F6-1521-4B02-8E16-1BD0C376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21E761A-4DCB-4443-9EF1-473D8FA5A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943493"/>
            <a:ext cx="8165025" cy="4586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B0071F-278D-44CE-9FE5-98C8FFB1CCD9}"/>
              </a:ext>
            </a:extLst>
          </p:cNvPr>
          <p:cNvSpPr txBox="1"/>
          <p:nvPr/>
        </p:nvSpPr>
        <p:spPr>
          <a:xfrm>
            <a:off x="1143000" y="7048500"/>
            <a:ext cx="746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2400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UX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제품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서비스를 사용하도록 만드는 사용자의 지각과 반응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400" dirty="0" err="1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허니콤</a:t>
            </a:r>
            <a:r>
              <a:rPr lang="ko-KR" altLang="en-US" sz="2400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경험을 정의하고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평가하는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요소 제시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모델을 바탕으로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UX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긍정적으로 나오는 지 파악할 수 있음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42489B8-942C-45DC-B0FD-6BF1C8D18892}"/>
              </a:ext>
            </a:extLst>
          </p:cNvPr>
          <p:cNvSpPr/>
          <p:nvPr/>
        </p:nvSpPr>
        <p:spPr>
          <a:xfrm>
            <a:off x="9003225" y="5143500"/>
            <a:ext cx="914400" cy="914400"/>
          </a:xfrm>
          <a:prstGeom prst="rightArrow">
            <a:avLst/>
          </a:prstGeom>
          <a:solidFill>
            <a:srgbClr val="B4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8200" y="650029"/>
            <a:ext cx="115790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보험사 기반 어플리케이션</a:t>
            </a:r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--&gt; UX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극대 화 실패 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45083" y="4737269"/>
            <a:ext cx="717407" cy="516311"/>
            <a:chOff x="10845083" y="4737269"/>
            <a:chExt cx="717407" cy="5163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5083" y="4737269"/>
              <a:ext cx="717407" cy="516311"/>
            </a:xfrm>
            <a:prstGeom prst="rect">
              <a:avLst/>
            </a:prstGeom>
          </p:spPr>
        </p:pic>
      </p:grpSp>
      <p:pic>
        <p:nvPicPr>
          <p:cNvPr id="8" name="그래픽 7" descr="교외 장면">
            <a:extLst>
              <a:ext uri="{FF2B5EF4-FFF2-40B4-BE49-F238E27FC236}">
                <a16:creationId xmlns:a16="http://schemas.microsoft.com/office/drawing/2014/main" id="{84445694-41AA-4CD2-8750-310DEB33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2538" y="4444035"/>
            <a:ext cx="914400" cy="914400"/>
          </a:xfrm>
          <a:prstGeom prst="rect">
            <a:avLst/>
          </a:prstGeom>
        </p:spPr>
      </p:pic>
      <p:pic>
        <p:nvPicPr>
          <p:cNvPr id="16" name="그래픽 15" descr="원형 순서도">
            <a:extLst>
              <a:ext uri="{FF2B5EF4-FFF2-40B4-BE49-F238E27FC236}">
                <a16:creationId xmlns:a16="http://schemas.microsoft.com/office/drawing/2014/main" id="{5E701CDD-FA30-4B9C-9B4D-7FA268B5D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5134" y="4538223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4EACEB-4E6A-4F76-A885-40BB5481F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761" y="2373134"/>
            <a:ext cx="3490613" cy="7554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870B9F-EB12-4D9B-8223-F1A615DB87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51" y="2334864"/>
            <a:ext cx="3490614" cy="7554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01BC00-3CDA-4181-B5E0-55CCA4F6D87B}"/>
              </a:ext>
            </a:extLst>
          </p:cNvPr>
          <p:cNvSpPr txBox="1"/>
          <p:nvPr/>
        </p:nvSpPr>
        <p:spPr>
          <a:xfrm>
            <a:off x="10473406" y="2226265"/>
            <a:ext cx="7204994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AIA Vitality</a:t>
            </a: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보험사와 다르게 보험 가입 없이 사용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미션과 리워드가 존재해 참여 동기부여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관리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앱이라기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관리 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b="1" dirty="0" err="1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교보케어</a:t>
            </a:r>
            <a:r>
              <a:rPr lang="en-US" altLang="ko-KR" sz="2800" b="1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마음건강 테스트</a:t>
            </a:r>
            <a:r>
              <a:rPr lang="en-US" altLang="ko-KR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b="1" dirty="0" err="1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컬러테라피</a:t>
            </a:r>
            <a:r>
              <a:rPr lang="en-US" altLang="ko-KR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식단관리</a:t>
            </a:r>
            <a:endParaRPr lang="en-US" altLang="ko-KR" sz="2800" b="1" dirty="0"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highlight>
                <a:srgbClr val="B4C9E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b="1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</a:t>
            </a:r>
            <a:r>
              <a:rPr lang="ko-KR" altLang="en-US" sz="2800" b="1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헬스케어</a:t>
            </a:r>
            <a:r>
              <a:rPr lang="en-US" altLang="ko-KR" sz="2800" b="1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걷기 위주의 서비스</a:t>
            </a:r>
            <a:r>
              <a:rPr lang="en-US" altLang="ko-KR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식이요법</a:t>
            </a:r>
            <a:r>
              <a:rPr lang="en-US" altLang="ko-KR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투약관리</a:t>
            </a:r>
            <a:endParaRPr lang="en-US" altLang="ko-KR" sz="2800" b="1" dirty="0"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highlight>
                <a:srgbClr val="B4C9E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b="1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신한라이프 </a:t>
            </a:r>
            <a:r>
              <a:rPr lang="en-US" altLang="ko-KR" sz="2800" b="1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당뇨 병에 특화된 서비스</a:t>
            </a:r>
            <a:endParaRPr lang="en-US" altLang="ko-KR" sz="2800" b="1" dirty="0"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2800" b="1" dirty="0"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b="1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유용성</a:t>
            </a:r>
            <a:r>
              <a:rPr lang="ko-KR" altLang="en-US" sz="2800" b="1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이 부족</a:t>
            </a:r>
            <a:endParaRPr lang="ko-KR" altLang="en-US" sz="2800" b="1" dirty="0"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F89AFE91-85A3-469C-A894-ADA8EF67DA7A}"/>
              </a:ext>
            </a:extLst>
          </p:cNvPr>
          <p:cNvGrpSpPr/>
          <p:nvPr/>
        </p:nvGrpSpPr>
        <p:grpSpPr>
          <a:xfrm>
            <a:off x="838200" y="1319966"/>
            <a:ext cx="10724290" cy="394534"/>
            <a:chOff x="1821004" y="6349104"/>
            <a:chExt cx="3257048" cy="260564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9FC148F6-1521-4B02-8E16-1BD0C376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43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45083" y="4737269"/>
            <a:ext cx="717407" cy="516311"/>
            <a:chOff x="10845083" y="4737269"/>
            <a:chExt cx="717407" cy="5163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5083" y="4737269"/>
              <a:ext cx="717407" cy="516311"/>
            </a:xfrm>
            <a:prstGeom prst="rect">
              <a:avLst/>
            </a:prstGeom>
          </p:spPr>
        </p:pic>
      </p:grpSp>
      <p:pic>
        <p:nvPicPr>
          <p:cNvPr id="8" name="그래픽 7" descr="교외 장면">
            <a:extLst>
              <a:ext uri="{FF2B5EF4-FFF2-40B4-BE49-F238E27FC236}">
                <a16:creationId xmlns:a16="http://schemas.microsoft.com/office/drawing/2014/main" id="{84445694-41AA-4CD2-8750-310DEB33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2538" y="4444035"/>
            <a:ext cx="914400" cy="914400"/>
          </a:xfrm>
          <a:prstGeom prst="rect">
            <a:avLst/>
          </a:prstGeom>
        </p:spPr>
      </p:pic>
      <p:pic>
        <p:nvPicPr>
          <p:cNvPr id="16" name="그래픽 15" descr="원형 순서도">
            <a:extLst>
              <a:ext uri="{FF2B5EF4-FFF2-40B4-BE49-F238E27FC236}">
                <a16:creationId xmlns:a16="http://schemas.microsoft.com/office/drawing/2014/main" id="{5E701CDD-FA30-4B9C-9B4D-7FA268B5D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5134" y="4538223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85EF1-8F06-4EF7-BBCE-5C87E4886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688542"/>
            <a:ext cx="3810000" cy="6787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9B41D5-B80D-4803-8C83-673A6D32B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178" y="2680920"/>
            <a:ext cx="3814277" cy="679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9C65D0-E2D1-46D9-8D86-204EE1B485A4}"/>
              </a:ext>
            </a:extLst>
          </p:cNvPr>
          <p:cNvSpPr txBox="1"/>
          <p:nvPr/>
        </p:nvSpPr>
        <p:spPr>
          <a:xfrm>
            <a:off x="9829800" y="2688542"/>
            <a:ext cx="76200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&lt;well house Family&gt;</a:t>
            </a: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b="1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소식공유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가족들과 소식공유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b="1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낙상예방운동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낙상을 방지하기 위한 근력운동을 설명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b="1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낙상위험진단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생활환경이 낙상을 유발하는 환경인지 진단하여 위험도를 평가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b="1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추억소리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이슈나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노래들을 들려주며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인지 기능과 감수성 자극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유용성</a:t>
            </a:r>
            <a:r>
              <a:rPr lang="en-US" altLang="ko-KR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사용성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부족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617B00-BB59-4DD9-9A23-3008B4E77493}"/>
              </a:ext>
            </a:extLst>
          </p:cNvPr>
          <p:cNvGrpSpPr/>
          <p:nvPr/>
        </p:nvGrpSpPr>
        <p:grpSpPr>
          <a:xfrm>
            <a:off x="796303" y="810527"/>
            <a:ext cx="14703231" cy="1102093"/>
            <a:chOff x="796303" y="810527"/>
            <a:chExt cx="14703231" cy="1102093"/>
          </a:xfrm>
        </p:grpSpPr>
        <p:sp>
          <p:nvSpPr>
            <p:cNvPr id="4" name="Object 4"/>
            <p:cNvSpPr txBox="1"/>
            <p:nvPr/>
          </p:nvSpPr>
          <p:spPr>
            <a:xfrm>
              <a:off x="796303" y="810527"/>
              <a:ext cx="14703231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600" kern="0" spc="-2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 단체 운영 치매 관련 어플리케이션</a:t>
              </a:r>
              <a:r>
                <a:rPr lang="en-US" altLang="ko-KR" sz="4600" kern="0" spc="-2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--&gt;</a:t>
              </a:r>
              <a:r>
                <a:rPr lang="ko-KR" altLang="en-US" sz="4600" kern="0" spc="-2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r>
                <a:rPr lang="en-US" altLang="ko-KR" sz="4600" kern="0" spc="-2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UX </a:t>
              </a:r>
              <a:r>
                <a:rPr lang="ko-KR" altLang="en-US" sz="4600" kern="0" spc="-2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극대화 실패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id="{D641AA84-2F67-47D4-A88F-9956EA824E3C}"/>
                </a:ext>
              </a:extLst>
            </p:cNvPr>
            <p:cNvGrpSpPr/>
            <p:nvPr/>
          </p:nvGrpSpPr>
          <p:grpSpPr>
            <a:xfrm>
              <a:off x="914400" y="1519752"/>
              <a:ext cx="12801600" cy="392868"/>
              <a:chOff x="1821004" y="6349104"/>
              <a:chExt cx="3257048" cy="260564"/>
            </a:xfrm>
          </p:grpSpPr>
          <p:pic>
            <p:nvPicPr>
              <p:cNvPr id="15" name="Object 9">
                <a:extLst>
                  <a:ext uri="{FF2B5EF4-FFF2-40B4-BE49-F238E27FC236}">
                    <a16:creationId xmlns:a16="http://schemas.microsoft.com/office/drawing/2014/main" id="{83D10D60-103B-4973-9169-7B501514F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1004" y="6349104"/>
                <a:ext cx="3257048" cy="2605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8999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0957" y="1035211"/>
            <a:ext cx="7992874" cy="7992874"/>
            <a:chOff x="6250957" y="1035211"/>
            <a:chExt cx="7992874" cy="7992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0957" y="1035211"/>
              <a:ext cx="7992874" cy="79928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46181" y="2189652"/>
            <a:ext cx="519986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TTS</a:t>
            </a:r>
            <a:r>
              <a:rPr lang="ko-KR" alt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STT</a:t>
            </a:r>
            <a:r>
              <a:rPr lang="ko-KR" alt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서비스로 깜빡하는 기억을 보조하고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규칙적인 식사와 복약 챙기기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highlight>
                  <a:srgbClr val="6A88A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예방 프로그램은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덤 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46181" y="1685909"/>
            <a:ext cx="40497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편의 제공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7143" y="6905692"/>
            <a:ext cx="40497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 가족의 부담 감소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36710" y="4533602"/>
            <a:ext cx="259599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900" kern="0" spc="-100" dirty="0">
              <a:solidFill>
                <a:srgbClr val="32333B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11915" y="2189652"/>
            <a:ext cx="501459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ko-KR" altLang="en-US" sz="2000" dirty="0">
                <a:highlight>
                  <a:srgbClr val="B1DDD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예방 프로그램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요양보호사에게 편안함과 잠깐의 여유를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8083" y="1685909"/>
            <a:ext cx="40497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B1DDD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시설 인력난 보조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88053" y="7409435"/>
            <a:ext cx="503944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kern="0" spc="-100" dirty="0">
                <a:solidFill>
                  <a:srgbClr val="32333B"/>
                </a:solidFill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GPS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와 고도화 단계의  </a:t>
            </a:r>
            <a:r>
              <a:rPr lang="en-US" altLang="ko-KR" sz="2000" kern="0" spc="-100" dirty="0">
                <a:solidFill>
                  <a:srgbClr val="32333B"/>
                </a:solidFill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IoT</a:t>
            </a:r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서비스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로</a:t>
            </a:r>
            <a:endParaRPr lang="en-US" altLang="ko-KR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pPr algn="r"/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치매 어르신의 배회와  사고 예방</a:t>
            </a:r>
            <a:endParaRPr lang="en-US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5718" y="6905692"/>
            <a:ext cx="4049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200" kern="0" spc="-100" dirty="0">
                <a:solidFill>
                  <a:srgbClr val="D9C6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사고 예방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 rot="2700000">
            <a:off x="5921347" y="5130991"/>
            <a:ext cx="410390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사고 예방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 rot="-2700000">
            <a:off x="8202164" y="2538185"/>
            <a:ext cx="399561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시설 인력난 보조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 rot="-2700000">
            <a:off x="8502846" y="7000144"/>
            <a:ext cx="399561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 가족의 부담 감소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 rot="2700000">
            <a:off x="10276599" y="4633262"/>
            <a:ext cx="410390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편의 제공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137408" y="6282199"/>
            <a:ext cx="436529" cy="615768"/>
            <a:chOff x="9014660" y="6054062"/>
            <a:chExt cx="436529" cy="6157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4660" y="6054062"/>
              <a:ext cx="436529" cy="615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5390" y="3652537"/>
            <a:ext cx="626788" cy="559910"/>
            <a:chOff x="11367965" y="5584263"/>
            <a:chExt cx="626788" cy="5599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7965" y="5584263"/>
              <a:ext cx="626788" cy="559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4635" y="3255627"/>
            <a:ext cx="425306" cy="579436"/>
            <a:chOff x="11154984" y="3499711"/>
            <a:chExt cx="425306" cy="579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4984" y="3499711"/>
              <a:ext cx="425306" cy="57943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16992" y="617710"/>
            <a:ext cx="435134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고유가치 제안</a:t>
            </a:r>
            <a:endParaRPr lang="en-US" sz="4600" kern="0" spc="-2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5 Medium" pitchFamily="34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868" y="5031648"/>
            <a:ext cx="46559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우리의 솔루션으로 고객들이 얻는 것들</a:t>
            </a:r>
            <a:endParaRPr lang="en-US" sz="2400" kern="0" spc="-100" dirty="0">
              <a:solidFill>
                <a:srgbClr val="32333B"/>
              </a:solidFill>
              <a:highlight>
                <a:srgbClr val="B4C9E6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467143" y="7409435"/>
            <a:ext cx="519986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부모님 건강 체크부터 </a:t>
            </a:r>
            <a:r>
              <a:rPr lang="ko-KR" altLang="en-US" sz="20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 상담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래픽 3" descr="교외 장면">
            <a:extLst>
              <a:ext uri="{FF2B5EF4-FFF2-40B4-BE49-F238E27FC236}">
                <a16:creationId xmlns:a16="http://schemas.microsoft.com/office/drawing/2014/main" id="{5EC55E8A-1F37-4D18-B14C-4A8F8AF5D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48220" y="5541648"/>
            <a:ext cx="748355" cy="748355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7700179D-3B8F-4F9A-A87A-7AF34D02254C}"/>
              </a:ext>
            </a:extLst>
          </p:cNvPr>
          <p:cNvGrpSpPr/>
          <p:nvPr/>
        </p:nvGrpSpPr>
        <p:grpSpPr>
          <a:xfrm>
            <a:off x="944660" y="1353181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38FB61A3-7DFA-426C-9609-C3563E16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0252" y="3209460"/>
            <a:ext cx="4810597" cy="4503488"/>
            <a:chOff x="1816235" y="3732680"/>
            <a:chExt cx="4810597" cy="450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235" y="3732680"/>
              <a:ext cx="4810597" cy="45034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978391" y="4015119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-300" normalizeH="0" baseline="0" noProof="0" dirty="0">
                <a:ln>
                  <a:noFill/>
                </a:ln>
                <a:solidFill>
                  <a:srgbClr val="6A88A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189817" y="3560320"/>
            <a:ext cx="717407" cy="516311"/>
            <a:chOff x="11235800" y="4083540"/>
            <a:chExt cx="717407" cy="516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5800" y="4083540"/>
              <a:ext cx="717407" cy="516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0724" y="3209460"/>
            <a:ext cx="4085298" cy="4476023"/>
            <a:chOff x="5966707" y="3732680"/>
            <a:chExt cx="4085298" cy="44760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6707" y="3732680"/>
              <a:ext cx="4085298" cy="447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3000" y="3209460"/>
            <a:ext cx="3850496" cy="4508669"/>
            <a:chOff x="12618983" y="3732680"/>
            <a:chExt cx="3850496" cy="4508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8983" y="3732680"/>
              <a:ext cx="3850496" cy="4508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099" y="3209460"/>
            <a:ext cx="4085298" cy="4476023"/>
            <a:chOff x="9303082" y="3732680"/>
            <a:chExt cx="4085298" cy="4476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3082" y="3732680"/>
              <a:ext cx="4085298" cy="447602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181540" y="5243909"/>
            <a:ext cx="36469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GPS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활용 서비스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98473" y="5920776"/>
            <a:ext cx="28131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GPS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활용한 위치 알림 및 네비게이션 서비스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23652" y="392818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-300" normalizeH="0" baseline="0" noProof="0" dirty="0">
                <a:ln>
                  <a:noFill/>
                </a:ln>
                <a:solidFill>
                  <a:srgbClr val="A3C8D1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6800" y="5001280"/>
            <a:ext cx="364699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인지 활동형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서비스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36215" y="392818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-300" normalizeH="0" baseline="0" noProof="0" dirty="0">
                <a:ln>
                  <a:noFill/>
                </a:ln>
                <a:solidFill>
                  <a:srgbClr val="D9C6B7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397500" y="392818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-300" normalizeH="0" baseline="0" noProof="0" dirty="0">
                <a:ln>
                  <a:noFill/>
                </a:ln>
                <a:solidFill>
                  <a:srgbClr val="B4C9E6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600649" y="5156976"/>
            <a:ext cx="36469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Object 28">
            <a:extLst>
              <a:ext uri="{FF2B5EF4-FFF2-40B4-BE49-F238E27FC236}">
                <a16:creationId xmlns:a16="http://schemas.microsoft.com/office/drawing/2014/main" id="{42784C96-737F-4276-AC5F-A46C95F08128}"/>
              </a:ext>
            </a:extLst>
          </p:cNvPr>
          <p:cNvSpPr txBox="1"/>
          <p:nvPr/>
        </p:nvSpPr>
        <p:spPr>
          <a:xfrm>
            <a:off x="9184821" y="5001280"/>
            <a:ext cx="364699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식사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복약 관리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서비스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7" name="Object 28">
            <a:extLst>
              <a:ext uri="{FF2B5EF4-FFF2-40B4-BE49-F238E27FC236}">
                <a16:creationId xmlns:a16="http://schemas.microsoft.com/office/drawing/2014/main" id="{E559D526-219B-44A4-8475-14DC870A8156}"/>
              </a:ext>
            </a:extLst>
          </p:cNvPr>
          <p:cNvSpPr txBox="1"/>
          <p:nvPr/>
        </p:nvSpPr>
        <p:spPr>
          <a:xfrm>
            <a:off x="12571466" y="5001280"/>
            <a:ext cx="364699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서비스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고도화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B9958E19-17D7-48D4-9E97-70D229D4EBA5}"/>
              </a:ext>
            </a:extLst>
          </p:cNvPr>
          <p:cNvSpPr txBox="1"/>
          <p:nvPr/>
        </p:nvSpPr>
        <p:spPr>
          <a:xfrm>
            <a:off x="6208689" y="6031349"/>
            <a:ext cx="28131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신체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+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인지 프로그램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D7272C00-9612-4981-9A2E-AA8C6977CB9C}"/>
              </a:ext>
            </a:extLst>
          </p:cNvPr>
          <p:cNvSpPr txBox="1"/>
          <p:nvPr/>
        </p:nvSpPr>
        <p:spPr>
          <a:xfrm>
            <a:off x="9555217" y="6031349"/>
            <a:ext cx="28131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식사와 복약 관리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Q&amp;A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0" name="Object 24">
            <a:extLst>
              <a:ext uri="{FF2B5EF4-FFF2-40B4-BE49-F238E27FC236}">
                <a16:creationId xmlns:a16="http://schemas.microsoft.com/office/drawing/2014/main" id="{A807E6B8-D176-4CF9-A211-D16360EF800A}"/>
              </a:ext>
            </a:extLst>
          </p:cNvPr>
          <p:cNvSpPr txBox="1"/>
          <p:nvPr/>
        </p:nvSpPr>
        <p:spPr>
          <a:xfrm>
            <a:off x="12988400" y="6094060"/>
            <a:ext cx="28131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경도 테스트 및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가스 누출 예방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B6A10-369C-4A82-814B-FF295D73E632}"/>
              </a:ext>
            </a:extLst>
          </p:cNvPr>
          <p:cNvSpPr txBox="1"/>
          <p:nvPr/>
        </p:nvSpPr>
        <p:spPr>
          <a:xfrm>
            <a:off x="609600" y="1771842"/>
            <a:ext cx="114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▶ 앞서 제시하였던 문제에 대하여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4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가지 솔루션을 제시하고자 함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GPS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활용 서비스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사용자 이동 경로 확인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목적지 알림 기능 및 음성형 네비게이션 서비스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1371600" y="2413772"/>
            <a:ext cx="15925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기획 의도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노인의 경우 빈번히 집을 오고 가는 것에 어려움을 느끼며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간혹 자신이 가고자 하는 목적지를 까먹으며 길을 잃는 경우가 많다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이러한 상황으로 인해 보호자와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노인 모두가 어려움을 겪는 문제를 해결하고자 다음과 같은 서비스를 기획하게 되었다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세부 기능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보호자는 사용자의 실시간 이동 경로를 확인할 수 있음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(2)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전화 통화 시 전체 내용을 기록하여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주요 내용을 추출해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문자 및 음성 메시지로 바로 들을 수 있게 제공함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목적지 포함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(3)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음성형 네비게이션 서비스를 제공하며 길 찾기 보조 서비스를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제공함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구현 방법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 GPS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 및 기존에 공개되는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STT/TTS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엔진 활용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(2) NAVER AI maps/Directions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api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활용 및 개인형 음성형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17C2D3-00B9-498F-9808-D9A1337C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765" y="4502664"/>
            <a:ext cx="6267494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C527B8-5966-4E09-AD42-EEDFCB8F277B}"/>
              </a:ext>
            </a:extLst>
          </p:cNvPr>
          <p:cNvSpPr/>
          <p:nvPr/>
        </p:nvSpPr>
        <p:spPr>
          <a:xfrm>
            <a:off x="11141765" y="3879026"/>
            <a:ext cx="5943600" cy="456278"/>
          </a:xfrm>
          <a:prstGeom prst="rect">
            <a:avLst/>
          </a:prstGeom>
          <a:solidFill>
            <a:srgbClr val="7D9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자연어 처리 모델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GPS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활용 서비스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사용자 이동 경로 확인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목적지 알림 기능 및 음성형 네비게이션 서비스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1371600" y="2413772"/>
            <a:ext cx="1592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예시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D7F08CF-4409-4F45-B1BF-CAB2CA5CB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5251"/>
          <a:stretch/>
        </p:blipFill>
        <p:spPr>
          <a:xfrm>
            <a:off x="3581399" y="2920163"/>
            <a:ext cx="3313171" cy="7037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46CE576-4C22-4F8A-8137-BEB00CD11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51" r="33569"/>
          <a:stretch/>
        </p:blipFill>
        <p:spPr>
          <a:xfrm>
            <a:off x="7531879" y="2941698"/>
            <a:ext cx="3224241" cy="7015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4A9C400-7DCB-4624-8674-E3B8B0C40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84" r="841"/>
          <a:stretch/>
        </p:blipFill>
        <p:spPr>
          <a:xfrm>
            <a:off x="11482359" y="2920163"/>
            <a:ext cx="3352800" cy="7015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75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-59627" y="-119255"/>
            <a:ext cx="7220869" cy="10643478"/>
            <a:chOff x="-59627" y="-119255"/>
            <a:chExt cx="7220869" cy="106434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627" y="-119255"/>
              <a:ext cx="7220869" cy="1064347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28599" y="8072004"/>
            <a:ext cx="620767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&lt;</a:t>
            </a:r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눈이 부시게</a:t>
            </a:r>
            <a:r>
              <a:rPr lang="en-US" altLang="ko-KR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&gt;</a:t>
            </a: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2019</a:t>
            </a:r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년 백상예술 </a:t>
            </a:r>
            <a:r>
              <a:rPr lang="en-US" altLang="ko-KR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TV </a:t>
            </a:r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부문 대상</a:t>
            </a:r>
            <a:r>
              <a:rPr lang="en-US" altLang="ko-KR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김혜자</a:t>
            </a:r>
            <a:endParaRPr lang="en-US" altLang="ko-KR" sz="2400" kern="0" spc="-1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  <a:sym typeface="Wingdings" panose="05000000000000000000" pitchFamily="2" charset="2"/>
            </a:endParaRPr>
          </a:p>
          <a:p>
            <a:pPr algn="ctr"/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치매 노인을 새로운 시각에서 바라봄</a:t>
            </a:r>
            <a:endParaRPr lang="en-US" altLang="ko-KR" sz="2400" kern="0" spc="-1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  <a:sym typeface="Wingdings" panose="05000000000000000000" pitchFamily="2" charset="2"/>
            </a:endParaRPr>
          </a:p>
          <a:p>
            <a:pPr algn="ctr"/>
            <a:r>
              <a:rPr lang="ko-KR" altLang="en-US" sz="2400" kern="0" spc="-100" dirty="0">
                <a:solidFill>
                  <a:srgbClr val="FFFFFF"/>
                </a:solidFill>
                <a:highlight>
                  <a:srgbClr val="8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부양 가족의 심리</a:t>
            </a:r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도 조망</a:t>
            </a:r>
            <a:endParaRPr lang="en-US" altLang="ko-KR" sz="2400" kern="0" spc="-1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  <a:sym typeface="Wingdings" panose="05000000000000000000" pitchFamily="2" charset="2"/>
            </a:endParaRPr>
          </a:p>
          <a:p>
            <a:pPr algn="ctr"/>
            <a:r>
              <a:rPr lang="ko-KR" alt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치매는 </a:t>
            </a:r>
            <a:r>
              <a:rPr lang="ko-KR" altLang="en-US" sz="2400" kern="0" spc="-100" dirty="0">
                <a:solidFill>
                  <a:srgbClr val="FFFFFF"/>
                </a:solidFill>
                <a:highlight>
                  <a:srgbClr val="8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  <a:sym typeface="Wingdings" panose="05000000000000000000" pitchFamily="2" charset="2"/>
              </a:rPr>
              <a:t>누구에게나 찾아올 수 있다는 것을 보여줌</a:t>
            </a:r>
            <a:endParaRPr lang="en-US" sz="1700" kern="0" spc="-100" dirty="0">
              <a:solidFill>
                <a:srgbClr val="FFFFFF"/>
              </a:solidFill>
              <a:highlight>
                <a:srgbClr val="8080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16521" y="1762201"/>
            <a:ext cx="4233540" cy="1262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200" dirty="0">
                <a:solidFill>
                  <a:srgbClr val="32333B"/>
                </a:solidFill>
                <a:latin typeface="S-Core Dream 5 Medium" pitchFamily="34" charset="0"/>
                <a:cs typeface="S-Core Dream 5 Medium" pitchFamily="34" charset="0"/>
              </a:rPr>
              <a:t>Contents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A284BE-402A-4E9B-B365-8EF38121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8" y="888135"/>
            <a:ext cx="4606875" cy="691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AF858-5CF5-48B8-B732-E29DAE05100F}"/>
              </a:ext>
            </a:extLst>
          </p:cNvPr>
          <p:cNvSpPr txBox="1"/>
          <p:nvPr/>
        </p:nvSpPr>
        <p:spPr>
          <a:xfrm>
            <a:off x="7901281" y="2547991"/>
            <a:ext cx="8466479" cy="649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린 캔버스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고유가치 제안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솔루션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채널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비용구조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핵심지표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경쟁우위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6354" y="4698679"/>
            <a:ext cx="506348" cy="593490"/>
            <a:chOff x="3196354" y="4698679"/>
            <a:chExt cx="506348" cy="593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6354" y="4698679"/>
              <a:ext cx="506348" cy="593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19352" y="4729482"/>
            <a:ext cx="625798" cy="531885"/>
            <a:chOff x="14719352" y="4729482"/>
            <a:chExt cx="625798" cy="5318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05987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2.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인지활동형 서비스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퍼즐 맞추기 게임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&amp;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산책 관리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DAD97-3A58-4BAC-9619-1CF986752661}"/>
              </a:ext>
            </a:extLst>
          </p:cNvPr>
          <p:cNvSpPr txBox="1"/>
          <p:nvPr/>
        </p:nvSpPr>
        <p:spPr>
          <a:xfrm>
            <a:off x="1371600" y="2413772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기획 의도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노인의 치매 악화를 예방하기 위하여 기억을 보조하기 위한 퍼즐 맞추기 게임 기능을 고안하였으며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기억 뿐만 아니라 전반적 신체 활동 조절의 목적으로 산책관리 서비스를 기획하였다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세부 기능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노인 기억 보조 및 강화를 위한 퍼즐 맞추기 게임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(2)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주기적 산책 횟수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시간대 알림 및 산책경로 안내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구현 방법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안드로이드 스튜디오 내 퍼즐 맞추기 게임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개발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음성형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산책 알림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- NAVER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Maps&amp;Directions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api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활용을 통한 산책경로 길 안내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B922BCD-ACFC-4CBB-BACA-3B7775A7E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2413772"/>
            <a:ext cx="6527867" cy="6729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66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6354" y="4698679"/>
            <a:ext cx="506348" cy="593490"/>
            <a:chOff x="3196354" y="4698679"/>
            <a:chExt cx="506348" cy="593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6354" y="4698679"/>
              <a:ext cx="506348" cy="593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19352" y="4729482"/>
            <a:ext cx="625798" cy="531885"/>
            <a:chOff x="14719352" y="4729482"/>
            <a:chExt cx="625798" cy="5318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05987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3.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식사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복약 관리 및  의료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Q&amp;A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서비스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DD3EF-7310-4D8F-8734-B44346584FCA}"/>
              </a:ext>
            </a:extLst>
          </p:cNvPr>
          <p:cNvSpPr txBox="1"/>
          <p:nvPr/>
        </p:nvSpPr>
        <p:spPr>
          <a:xfrm>
            <a:off x="1219200" y="2405489"/>
            <a:ext cx="1059877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기획 의도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노인의 헬스케어를 위해서는 기억보조와 신체활동 뿐만 아니라 주기적인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식사와 복약이 중요하다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또한 주기적인 복약만큼이나 정확한 정보를 알고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복약을 하는 것이 중요하기에 다음과 같은 서비스들을 기획하게 되었다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세부 기능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식사 시간대 및 식사 여부 알림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(2)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복약 정보 및 횟수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시간대 알림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(3)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보호자들은 복약 및 치매 경도에 관한 의료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Q&amp;A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서비스를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제공받을 수 있음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구현 방법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안드로이드 스튜디오 내 식사 및 복약 스케줄링 기능 추가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Q&amp;A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의사 매칭 기능 추가 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(OPEN API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활용 예정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73B197F-3081-4D16-ADA5-7D6F68C16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49" r="26178"/>
          <a:stretch/>
        </p:blipFill>
        <p:spPr>
          <a:xfrm>
            <a:off x="10820400" y="2405489"/>
            <a:ext cx="6585634" cy="7011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893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6354" y="4698679"/>
            <a:ext cx="506348" cy="593490"/>
            <a:chOff x="3196354" y="4698679"/>
            <a:chExt cx="506348" cy="593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6354" y="4698679"/>
              <a:ext cx="506348" cy="593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19352" y="4729482"/>
            <a:ext cx="625798" cy="531885"/>
            <a:chOff x="14719352" y="4729482"/>
            <a:chExt cx="625798" cy="5318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05987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4.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서비스 고도화 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치매 경도 테스트 및 가스 누출 대비 서비스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0E178-F330-4AA9-9E0C-28BC0D198A49}"/>
              </a:ext>
            </a:extLst>
          </p:cNvPr>
          <p:cNvSpPr txBox="1"/>
          <p:nvPr/>
        </p:nvSpPr>
        <p:spPr>
          <a:xfrm>
            <a:off x="1371600" y="2413772"/>
            <a:ext cx="83058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기획 의도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보호자와 치매 노인이 함께 생활하며 대비해야 하는 것들이 생활안전 이슈이다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 중에서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가스 누출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’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은 쉽게 마주할 수 있는 문제인데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이러한 가스 누출 문제를 사전에 대비하기 위하여 치매 경도에 따라 대비 정도를 다르게 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IOT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서비스를 고안하게 되었다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세부 기능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노인의 치매 경도를 꾸준히 테스트하며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경도의 정도에 따라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IOT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가스 누출 대비 서비스를 제공함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구현 방법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테스트 데이터 셋 활용을 통한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 경도 테스트 구현 및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IOT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활용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가스 누출 대비 서비스 개발 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63C878E-815C-477F-9237-DEB2712B8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319180"/>
            <a:ext cx="6973150" cy="7301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52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90E8379-F31C-44F9-92FE-EE07729C1E50}"/>
              </a:ext>
            </a:extLst>
          </p:cNvPr>
          <p:cNvGraphicFramePr>
            <a:graphicFrameLocks noGrp="1"/>
          </p:cNvGraphicFramePr>
          <p:nvPr/>
        </p:nvGraphicFramePr>
        <p:xfrm>
          <a:off x="1104900" y="2418742"/>
          <a:ext cx="16078200" cy="7270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19229">
                  <a:extLst>
                    <a:ext uri="{9D8B030D-6E8A-4147-A177-3AD203B41FA5}">
                      <a16:colId xmlns:a16="http://schemas.microsoft.com/office/drawing/2014/main" val="829123932"/>
                    </a:ext>
                  </a:extLst>
                </a:gridCol>
                <a:gridCol w="7270247">
                  <a:extLst>
                    <a:ext uri="{9D8B030D-6E8A-4147-A177-3AD203B41FA5}">
                      <a16:colId xmlns:a16="http://schemas.microsoft.com/office/drawing/2014/main" val="1696195128"/>
                    </a:ext>
                  </a:extLst>
                </a:gridCol>
                <a:gridCol w="3888724">
                  <a:extLst>
                    <a:ext uri="{9D8B030D-6E8A-4147-A177-3AD203B41FA5}">
                      <a16:colId xmlns:a16="http://schemas.microsoft.com/office/drawing/2014/main" val="194481043"/>
                    </a:ext>
                  </a:extLst>
                </a:gridCol>
              </a:tblGrid>
              <a:tr h="71804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활용 가능 예상 데이터셋</a:t>
                      </a:r>
                    </a:p>
                  </a:txBody>
                  <a:tcPr marL="137160" marR="137160" marT="68580" marB="685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386910"/>
                  </a:ext>
                </a:extLst>
              </a:tr>
              <a:tr h="878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다운 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사이트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종류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 여부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59977204"/>
                  </a:ext>
                </a:extLst>
              </a:tr>
              <a:tr h="10041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통합데이터지도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데이터스토어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플리토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병렬 코퍼스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언어쌍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: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자동 번역기의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학습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TTS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정확도 개선을 위한 데이터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유료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9478640"/>
                  </a:ext>
                </a:extLst>
              </a:tr>
              <a:tr h="129696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통합데이터 지도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라이프로그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치매 </a:t>
                      </a: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챗봇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_</a:t>
                      </a: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디지털헬스데이터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대상자들의 신체활동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영양에 대한 코디네이터 평가정보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(2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2020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버전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유료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98471767"/>
                  </a:ext>
                </a:extLst>
              </a:tr>
              <a:tr h="12157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AI-HUB(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광주광역시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치매 고위험군 웨어러블 라이프 로그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헬스케어 웨어러블 기반 치매 고위험군 병리진단으로 정의된 치매진행 단계별 라이프로그 학습용 데이터 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822580763"/>
                  </a:ext>
                </a:extLst>
              </a:tr>
              <a:tr h="9411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 데이터 지도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라이프로그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치매챗봇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_</a:t>
                      </a: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헬스케어라이프로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치매 대상자의 식이 이미지 및 경로 테이블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(2020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버전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,2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유료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7690338"/>
                  </a:ext>
                </a:extLst>
              </a:tr>
              <a:tr h="121570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 데이터 지도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스토어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보이스 데이터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스피치 데이터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: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음성 인식 및 음성 합성 기술에 적용되는 스피치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보이스 데이터 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음성 파일과 발화된 내용을 기록한 텍스트 파일 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유료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945753674"/>
                  </a:ext>
                </a:extLst>
              </a:tr>
            </a:tbl>
          </a:graphicData>
        </a:graphic>
      </p:graphicFrame>
      <p:sp>
        <p:nvSpPr>
          <p:cNvPr id="8" name="Object 4">
            <a:extLst>
              <a:ext uri="{FF2B5EF4-FFF2-40B4-BE49-F238E27FC236}">
                <a16:creationId xmlns:a16="http://schemas.microsoft.com/office/drawing/2014/main" id="{B5E88A81-D234-4095-ADE5-C262230033A8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솔루션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제시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3540E82-817E-43D1-9B19-F627286E3915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91E720B0-4271-4C07-B69C-59EFD38FE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D6B8001E-369A-490D-AA74-F3967F1655E2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활용 가능 데이터 셋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292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66D1C2B-20BF-48C6-8E30-08852D763FA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54918" y="5520482"/>
            <a:ext cx="639478" cy="8684"/>
          </a:xfrm>
          <a:prstGeom prst="line">
            <a:avLst/>
          </a:prstGeom>
          <a:ln w="38100" cap="flat" cmpd="sng" algn="ctr">
            <a:solidFill>
              <a:srgbClr val="D9C6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B34501D-1218-4C6F-A223-C3516D6E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279" y="4408843"/>
            <a:ext cx="2143125" cy="2152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68064" y="1409700"/>
            <a:ext cx="9151872" cy="1564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환자의 기억 </a:t>
            </a:r>
            <a:endParaRPr lang="en-US" altLang="ko-KR" sz="4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훈련을 보조하는 웨어러블 기기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3353" y="4466187"/>
            <a:ext cx="2151565" cy="2151565"/>
            <a:chOff x="1332935" y="4962687"/>
            <a:chExt cx="2483419" cy="24834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935" y="4962687"/>
              <a:ext cx="2483419" cy="248341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4978" y="4461294"/>
            <a:ext cx="2132962" cy="379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VR </a:t>
            </a:r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장치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994396" y="4444699"/>
            <a:ext cx="2151565" cy="2151565"/>
            <a:chOff x="4640851" y="4962687"/>
            <a:chExt cx="2483419" cy="2483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0851" y="4962687"/>
              <a:ext cx="2483419" cy="248341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968898" y="4491657"/>
            <a:ext cx="2132962" cy="379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VR </a:t>
            </a:r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안경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735094" y="4440846"/>
            <a:ext cx="2151565" cy="2151565"/>
            <a:chOff x="4640320" y="7516975"/>
            <a:chExt cx="2483419" cy="24834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0320" y="7516975"/>
              <a:ext cx="2483419" cy="248341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748316" y="4479413"/>
            <a:ext cx="2132962" cy="379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마이크로프로세서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500494" y="4440846"/>
            <a:ext cx="2151565" cy="2151565"/>
            <a:chOff x="11143004" y="4980381"/>
            <a:chExt cx="2483419" cy="24834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3004" y="4980381"/>
              <a:ext cx="2483419" cy="248341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509794" y="4474712"/>
            <a:ext cx="2132962" cy="379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 장치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2171784" y="4425065"/>
            <a:ext cx="2151565" cy="2151565"/>
            <a:chOff x="14413028" y="4962687"/>
            <a:chExt cx="2483419" cy="24834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3028" y="4962687"/>
              <a:ext cx="2483419" cy="24834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181085" y="4441666"/>
            <a:ext cx="2132962" cy="379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 입력 장치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721230" y="5199988"/>
            <a:ext cx="999848" cy="950299"/>
            <a:chOff x="8482892" y="5829880"/>
            <a:chExt cx="1154063" cy="1096871"/>
          </a:xfrm>
          <a:noFill/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892" y="5829880"/>
              <a:ext cx="1154063" cy="1096871"/>
            </a:xfrm>
            <a:prstGeom prst="rect">
              <a:avLst/>
            </a:prstGeom>
            <a:grpFill/>
          </p:spPr>
        </p:pic>
      </p:grpSp>
      <p:grpSp>
        <p:nvGrpSpPr>
          <p:cNvPr id="1009" name="그룹 1009"/>
          <p:cNvGrpSpPr/>
          <p:nvPr/>
        </p:nvGrpSpPr>
        <p:grpSpPr>
          <a:xfrm>
            <a:off x="10054387" y="5126961"/>
            <a:ext cx="1043777" cy="989484"/>
            <a:chOff x="11742568" y="5783603"/>
            <a:chExt cx="1204768" cy="11421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42568" y="5783603"/>
              <a:ext cx="1204768" cy="1142100"/>
            </a:xfrm>
            <a:prstGeom prst="rect">
              <a:avLst/>
            </a:prstGeom>
          </p:spPr>
        </p:pic>
      </p:grpSp>
      <p:sp>
        <p:nvSpPr>
          <p:cNvPr id="75" name="Freeform: Shape 20">
            <a:extLst>
              <a:ext uri="{FF2B5EF4-FFF2-40B4-BE49-F238E27FC236}">
                <a16:creationId xmlns:a16="http://schemas.microsoft.com/office/drawing/2014/main" id="{2FE0AD45-D541-40F5-8C3D-60C67606376E}"/>
              </a:ext>
            </a:extLst>
          </p:cNvPr>
          <p:cNvSpPr>
            <a:spLocks noChangeAspect="1"/>
          </p:cNvSpPr>
          <p:nvPr/>
        </p:nvSpPr>
        <p:spPr bwMode="auto">
          <a:xfrm>
            <a:off x="4552784" y="5052799"/>
            <a:ext cx="1013923" cy="1011115"/>
          </a:xfrm>
          <a:custGeom>
            <a:avLst/>
            <a:gdLst>
              <a:gd name="connsiteX0" fmla="*/ 84666 w 508000"/>
              <a:gd name="connsiteY0" fmla="*/ 303955 h 506592"/>
              <a:gd name="connsiteX1" fmla="*/ 233680 w 508000"/>
              <a:gd name="connsiteY1" fmla="*/ 428915 h 506592"/>
              <a:gd name="connsiteX2" fmla="*/ 233680 w 508000"/>
              <a:gd name="connsiteY2" fmla="*/ 408651 h 506592"/>
              <a:gd name="connsiteX3" fmla="*/ 254000 w 508000"/>
              <a:gd name="connsiteY3" fmla="*/ 391765 h 506592"/>
              <a:gd name="connsiteX4" fmla="*/ 274320 w 508000"/>
              <a:gd name="connsiteY4" fmla="*/ 408651 h 506592"/>
              <a:gd name="connsiteX5" fmla="*/ 274320 w 508000"/>
              <a:gd name="connsiteY5" fmla="*/ 428915 h 506592"/>
              <a:gd name="connsiteX6" fmla="*/ 423334 w 508000"/>
              <a:gd name="connsiteY6" fmla="*/ 303955 h 506592"/>
              <a:gd name="connsiteX7" fmla="*/ 254000 w 508000"/>
              <a:gd name="connsiteY7" fmla="*/ 371501 h 506592"/>
              <a:gd name="connsiteX8" fmla="*/ 84666 w 508000"/>
              <a:gd name="connsiteY8" fmla="*/ 303955 h 506592"/>
              <a:gd name="connsiteX9" fmla="*/ 362374 w 508000"/>
              <a:gd name="connsiteY9" fmla="*/ 209392 h 506592"/>
              <a:gd name="connsiteX10" fmla="*/ 372534 w 508000"/>
              <a:gd name="connsiteY10" fmla="*/ 253296 h 506592"/>
              <a:gd name="connsiteX11" fmla="*/ 362374 w 508000"/>
              <a:gd name="connsiteY11" fmla="*/ 297201 h 506592"/>
              <a:gd name="connsiteX12" fmla="*/ 423334 w 508000"/>
              <a:gd name="connsiteY12" fmla="*/ 253296 h 506592"/>
              <a:gd name="connsiteX13" fmla="*/ 362374 w 508000"/>
              <a:gd name="connsiteY13" fmla="*/ 209392 h 506592"/>
              <a:gd name="connsiteX14" fmla="*/ 145626 w 508000"/>
              <a:gd name="connsiteY14" fmla="*/ 209392 h 506592"/>
              <a:gd name="connsiteX15" fmla="*/ 88053 w 508000"/>
              <a:gd name="connsiteY15" fmla="*/ 253296 h 506592"/>
              <a:gd name="connsiteX16" fmla="*/ 145626 w 508000"/>
              <a:gd name="connsiteY16" fmla="*/ 297201 h 506592"/>
              <a:gd name="connsiteX17" fmla="*/ 138853 w 508000"/>
              <a:gd name="connsiteY17" fmla="*/ 253296 h 506592"/>
              <a:gd name="connsiteX18" fmla="*/ 145626 w 508000"/>
              <a:gd name="connsiteY18" fmla="*/ 209392 h 506592"/>
              <a:gd name="connsiteX19" fmla="*/ 254413 w 508000"/>
              <a:gd name="connsiteY19" fmla="*/ 205451 h 506592"/>
              <a:gd name="connsiteX20" fmla="*/ 305363 w 508000"/>
              <a:gd name="connsiteY20" fmla="*/ 253005 h 506592"/>
              <a:gd name="connsiteX21" fmla="*/ 254413 w 508000"/>
              <a:gd name="connsiteY21" fmla="*/ 303955 h 506592"/>
              <a:gd name="connsiteX22" fmla="*/ 206859 w 508000"/>
              <a:gd name="connsiteY22" fmla="*/ 253005 h 506592"/>
              <a:gd name="connsiteX23" fmla="*/ 254413 w 508000"/>
              <a:gd name="connsiteY23" fmla="*/ 205451 h 506592"/>
              <a:gd name="connsiteX24" fmla="*/ 254000 w 508000"/>
              <a:gd name="connsiteY24" fmla="*/ 175618 h 506592"/>
              <a:gd name="connsiteX25" fmla="*/ 176106 w 508000"/>
              <a:gd name="connsiteY25" fmla="*/ 253296 h 506592"/>
              <a:gd name="connsiteX26" fmla="*/ 254000 w 508000"/>
              <a:gd name="connsiteY26" fmla="*/ 330974 h 506592"/>
              <a:gd name="connsiteX27" fmla="*/ 331894 w 508000"/>
              <a:gd name="connsiteY27" fmla="*/ 253296 h 506592"/>
              <a:gd name="connsiteX28" fmla="*/ 254000 w 508000"/>
              <a:gd name="connsiteY28" fmla="*/ 175618 h 506592"/>
              <a:gd name="connsiteX29" fmla="*/ 233680 w 508000"/>
              <a:gd name="connsiteY29" fmla="*/ 77677 h 506592"/>
              <a:gd name="connsiteX30" fmla="*/ 84666 w 508000"/>
              <a:gd name="connsiteY30" fmla="*/ 202637 h 506592"/>
              <a:gd name="connsiteX31" fmla="*/ 254000 w 508000"/>
              <a:gd name="connsiteY31" fmla="*/ 138468 h 506592"/>
              <a:gd name="connsiteX32" fmla="*/ 423334 w 508000"/>
              <a:gd name="connsiteY32" fmla="*/ 202637 h 506592"/>
              <a:gd name="connsiteX33" fmla="*/ 274320 w 508000"/>
              <a:gd name="connsiteY33" fmla="*/ 77677 h 506592"/>
              <a:gd name="connsiteX34" fmla="*/ 274320 w 508000"/>
              <a:gd name="connsiteY34" fmla="*/ 97941 h 506592"/>
              <a:gd name="connsiteX35" fmla="*/ 254000 w 508000"/>
              <a:gd name="connsiteY35" fmla="*/ 118205 h 506592"/>
              <a:gd name="connsiteX36" fmla="*/ 233680 w 508000"/>
              <a:gd name="connsiteY36" fmla="*/ 97941 h 506592"/>
              <a:gd name="connsiteX37" fmla="*/ 233680 w 508000"/>
              <a:gd name="connsiteY37" fmla="*/ 77677 h 506592"/>
              <a:gd name="connsiteX38" fmla="*/ 254000 w 508000"/>
              <a:gd name="connsiteY38" fmla="*/ 0 h 506592"/>
              <a:gd name="connsiteX39" fmla="*/ 274320 w 508000"/>
              <a:gd name="connsiteY39" fmla="*/ 20264 h 506592"/>
              <a:gd name="connsiteX40" fmla="*/ 274320 w 508000"/>
              <a:gd name="connsiteY40" fmla="*/ 40527 h 506592"/>
              <a:gd name="connsiteX41" fmla="*/ 470747 w 508000"/>
              <a:gd name="connsiteY41" fmla="*/ 233033 h 506592"/>
              <a:gd name="connsiteX42" fmla="*/ 491067 w 508000"/>
              <a:gd name="connsiteY42" fmla="*/ 233033 h 506592"/>
              <a:gd name="connsiteX43" fmla="*/ 508000 w 508000"/>
              <a:gd name="connsiteY43" fmla="*/ 253296 h 506592"/>
              <a:gd name="connsiteX44" fmla="*/ 491067 w 508000"/>
              <a:gd name="connsiteY44" fmla="*/ 273560 h 506592"/>
              <a:gd name="connsiteX45" fmla="*/ 470747 w 508000"/>
              <a:gd name="connsiteY45" fmla="*/ 273560 h 506592"/>
              <a:gd name="connsiteX46" fmla="*/ 274320 w 508000"/>
              <a:gd name="connsiteY46" fmla="*/ 469442 h 506592"/>
              <a:gd name="connsiteX47" fmla="*/ 274320 w 508000"/>
              <a:gd name="connsiteY47" fmla="*/ 489706 h 506592"/>
              <a:gd name="connsiteX48" fmla="*/ 254000 w 508000"/>
              <a:gd name="connsiteY48" fmla="*/ 506592 h 506592"/>
              <a:gd name="connsiteX49" fmla="*/ 233680 w 508000"/>
              <a:gd name="connsiteY49" fmla="*/ 489706 h 506592"/>
              <a:gd name="connsiteX50" fmla="*/ 233680 w 508000"/>
              <a:gd name="connsiteY50" fmla="*/ 469442 h 506592"/>
              <a:gd name="connsiteX51" fmla="*/ 40640 w 508000"/>
              <a:gd name="connsiteY51" fmla="*/ 273560 h 506592"/>
              <a:gd name="connsiteX52" fmla="*/ 20320 w 508000"/>
              <a:gd name="connsiteY52" fmla="*/ 273560 h 506592"/>
              <a:gd name="connsiteX53" fmla="*/ 0 w 508000"/>
              <a:gd name="connsiteY53" fmla="*/ 253296 h 506592"/>
              <a:gd name="connsiteX54" fmla="*/ 20320 w 508000"/>
              <a:gd name="connsiteY54" fmla="*/ 233033 h 506592"/>
              <a:gd name="connsiteX55" fmla="*/ 40640 w 508000"/>
              <a:gd name="connsiteY55" fmla="*/ 233033 h 506592"/>
              <a:gd name="connsiteX56" fmla="*/ 233680 w 508000"/>
              <a:gd name="connsiteY56" fmla="*/ 40527 h 506592"/>
              <a:gd name="connsiteX57" fmla="*/ 233680 w 508000"/>
              <a:gd name="connsiteY57" fmla="*/ 20264 h 506592"/>
              <a:gd name="connsiteX58" fmla="*/ 254000 w 508000"/>
              <a:gd name="connsiteY58" fmla="*/ 0 h 5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000" h="506592">
                <a:moveTo>
                  <a:pt x="84666" y="303955"/>
                </a:moveTo>
                <a:cubicBezTo>
                  <a:pt x="104986" y="371501"/>
                  <a:pt x="165946" y="422160"/>
                  <a:pt x="233680" y="428915"/>
                </a:cubicBezTo>
                <a:cubicBezTo>
                  <a:pt x="233680" y="428915"/>
                  <a:pt x="233680" y="428915"/>
                  <a:pt x="233680" y="408651"/>
                </a:cubicBezTo>
                <a:cubicBezTo>
                  <a:pt x="233680" y="398519"/>
                  <a:pt x="243840" y="391765"/>
                  <a:pt x="254000" y="391765"/>
                </a:cubicBezTo>
                <a:cubicBezTo>
                  <a:pt x="264160" y="391765"/>
                  <a:pt x="274320" y="398519"/>
                  <a:pt x="274320" y="408651"/>
                </a:cubicBezTo>
                <a:cubicBezTo>
                  <a:pt x="274320" y="408651"/>
                  <a:pt x="274320" y="408651"/>
                  <a:pt x="274320" y="428915"/>
                </a:cubicBezTo>
                <a:cubicBezTo>
                  <a:pt x="345440" y="422160"/>
                  <a:pt x="403014" y="371501"/>
                  <a:pt x="423334" y="303955"/>
                </a:cubicBezTo>
                <a:cubicBezTo>
                  <a:pt x="386080" y="334351"/>
                  <a:pt x="325120" y="371501"/>
                  <a:pt x="254000" y="371501"/>
                </a:cubicBezTo>
                <a:cubicBezTo>
                  <a:pt x="186266" y="371501"/>
                  <a:pt x="125306" y="334351"/>
                  <a:pt x="84666" y="303955"/>
                </a:cubicBezTo>
                <a:close/>
                <a:moveTo>
                  <a:pt x="362374" y="209392"/>
                </a:moveTo>
                <a:cubicBezTo>
                  <a:pt x="369147" y="222901"/>
                  <a:pt x="372534" y="239787"/>
                  <a:pt x="372534" y="253296"/>
                </a:cubicBezTo>
                <a:cubicBezTo>
                  <a:pt x="372534" y="270183"/>
                  <a:pt x="369147" y="283692"/>
                  <a:pt x="362374" y="297201"/>
                </a:cubicBezTo>
                <a:cubicBezTo>
                  <a:pt x="389467" y="283692"/>
                  <a:pt x="409787" y="266805"/>
                  <a:pt x="423334" y="253296"/>
                </a:cubicBezTo>
                <a:cubicBezTo>
                  <a:pt x="409787" y="243164"/>
                  <a:pt x="389467" y="226278"/>
                  <a:pt x="362374" y="209392"/>
                </a:cubicBezTo>
                <a:close/>
                <a:moveTo>
                  <a:pt x="145626" y="209392"/>
                </a:moveTo>
                <a:cubicBezTo>
                  <a:pt x="118533" y="226278"/>
                  <a:pt x="98213" y="243164"/>
                  <a:pt x="88053" y="253296"/>
                </a:cubicBezTo>
                <a:cubicBezTo>
                  <a:pt x="98213" y="266805"/>
                  <a:pt x="118533" y="283692"/>
                  <a:pt x="145626" y="297201"/>
                </a:cubicBezTo>
                <a:cubicBezTo>
                  <a:pt x="138853" y="283692"/>
                  <a:pt x="138853" y="270183"/>
                  <a:pt x="138853" y="253296"/>
                </a:cubicBezTo>
                <a:cubicBezTo>
                  <a:pt x="138853" y="239787"/>
                  <a:pt x="138853" y="222901"/>
                  <a:pt x="145626" y="209392"/>
                </a:cubicBezTo>
                <a:close/>
                <a:moveTo>
                  <a:pt x="254413" y="205451"/>
                </a:moveTo>
                <a:cubicBezTo>
                  <a:pt x="281586" y="205451"/>
                  <a:pt x="305363" y="225831"/>
                  <a:pt x="305363" y="253005"/>
                </a:cubicBezTo>
                <a:cubicBezTo>
                  <a:pt x="305363" y="280178"/>
                  <a:pt x="281586" y="303955"/>
                  <a:pt x="254413" y="303955"/>
                </a:cubicBezTo>
                <a:cubicBezTo>
                  <a:pt x="227239" y="303955"/>
                  <a:pt x="206859" y="280178"/>
                  <a:pt x="206859" y="253005"/>
                </a:cubicBezTo>
                <a:cubicBezTo>
                  <a:pt x="206859" y="225831"/>
                  <a:pt x="227239" y="205451"/>
                  <a:pt x="254413" y="205451"/>
                </a:cubicBezTo>
                <a:close/>
                <a:moveTo>
                  <a:pt x="254000" y="175618"/>
                </a:moveTo>
                <a:cubicBezTo>
                  <a:pt x="209974" y="175618"/>
                  <a:pt x="176106" y="209392"/>
                  <a:pt x="176106" y="253296"/>
                </a:cubicBezTo>
                <a:cubicBezTo>
                  <a:pt x="176106" y="297201"/>
                  <a:pt x="209974" y="330974"/>
                  <a:pt x="254000" y="330974"/>
                </a:cubicBezTo>
                <a:cubicBezTo>
                  <a:pt x="298027" y="330974"/>
                  <a:pt x="331894" y="297201"/>
                  <a:pt x="331894" y="253296"/>
                </a:cubicBezTo>
                <a:cubicBezTo>
                  <a:pt x="331894" y="209392"/>
                  <a:pt x="298027" y="175618"/>
                  <a:pt x="254000" y="175618"/>
                </a:cubicBezTo>
                <a:close/>
                <a:moveTo>
                  <a:pt x="233680" y="77677"/>
                </a:moveTo>
                <a:cubicBezTo>
                  <a:pt x="165946" y="87809"/>
                  <a:pt x="104986" y="138468"/>
                  <a:pt x="84666" y="202637"/>
                </a:cubicBezTo>
                <a:cubicBezTo>
                  <a:pt x="125306" y="172241"/>
                  <a:pt x="186266" y="138468"/>
                  <a:pt x="254000" y="138468"/>
                </a:cubicBezTo>
                <a:cubicBezTo>
                  <a:pt x="325120" y="138468"/>
                  <a:pt x="386080" y="172241"/>
                  <a:pt x="423334" y="202637"/>
                </a:cubicBezTo>
                <a:cubicBezTo>
                  <a:pt x="403014" y="138468"/>
                  <a:pt x="345440" y="87809"/>
                  <a:pt x="274320" y="77677"/>
                </a:cubicBezTo>
                <a:cubicBezTo>
                  <a:pt x="274320" y="77677"/>
                  <a:pt x="274320" y="77677"/>
                  <a:pt x="274320" y="97941"/>
                </a:cubicBezTo>
                <a:cubicBezTo>
                  <a:pt x="274320" y="108073"/>
                  <a:pt x="264160" y="118205"/>
                  <a:pt x="254000" y="118205"/>
                </a:cubicBezTo>
                <a:cubicBezTo>
                  <a:pt x="243840" y="118205"/>
                  <a:pt x="233680" y="108073"/>
                  <a:pt x="233680" y="97941"/>
                </a:cubicBezTo>
                <a:cubicBezTo>
                  <a:pt x="233680" y="97941"/>
                  <a:pt x="233680" y="97941"/>
                  <a:pt x="233680" y="77677"/>
                </a:cubicBezTo>
                <a:close/>
                <a:moveTo>
                  <a:pt x="254000" y="0"/>
                </a:moveTo>
                <a:cubicBezTo>
                  <a:pt x="264160" y="0"/>
                  <a:pt x="274320" y="10132"/>
                  <a:pt x="274320" y="20264"/>
                </a:cubicBezTo>
                <a:cubicBezTo>
                  <a:pt x="274320" y="20264"/>
                  <a:pt x="274320" y="20264"/>
                  <a:pt x="274320" y="40527"/>
                </a:cubicBezTo>
                <a:cubicBezTo>
                  <a:pt x="375920" y="50659"/>
                  <a:pt x="460587" y="131714"/>
                  <a:pt x="470747" y="233033"/>
                </a:cubicBezTo>
                <a:cubicBezTo>
                  <a:pt x="470747" y="233033"/>
                  <a:pt x="470747" y="233033"/>
                  <a:pt x="491067" y="233033"/>
                </a:cubicBezTo>
                <a:cubicBezTo>
                  <a:pt x="501227" y="233033"/>
                  <a:pt x="508000" y="243164"/>
                  <a:pt x="508000" y="253296"/>
                </a:cubicBezTo>
                <a:cubicBezTo>
                  <a:pt x="508000" y="263428"/>
                  <a:pt x="501227" y="273560"/>
                  <a:pt x="491067" y="273560"/>
                </a:cubicBezTo>
                <a:cubicBezTo>
                  <a:pt x="491067" y="273560"/>
                  <a:pt x="491067" y="273560"/>
                  <a:pt x="470747" y="273560"/>
                </a:cubicBezTo>
                <a:cubicBezTo>
                  <a:pt x="460587" y="374878"/>
                  <a:pt x="375920" y="459310"/>
                  <a:pt x="274320" y="469442"/>
                </a:cubicBezTo>
                <a:cubicBezTo>
                  <a:pt x="274320" y="469442"/>
                  <a:pt x="274320" y="469442"/>
                  <a:pt x="274320" y="489706"/>
                </a:cubicBezTo>
                <a:cubicBezTo>
                  <a:pt x="274320" y="499838"/>
                  <a:pt x="264160" y="506592"/>
                  <a:pt x="254000" y="506592"/>
                </a:cubicBezTo>
                <a:cubicBezTo>
                  <a:pt x="243840" y="506592"/>
                  <a:pt x="233680" y="499838"/>
                  <a:pt x="233680" y="489706"/>
                </a:cubicBezTo>
                <a:cubicBezTo>
                  <a:pt x="233680" y="489706"/>
                  <a:pt x="233680" y="489706"/>
                  <a:pt x="233680" y="469442"/>
                </a:cubicBezTo>
                <a:cubicBezTo>
                  <a:pt x="132080" y="459310"/>
                  <a:pt x="50800" y="374878"/>
                  <a:pt x="40640" y="273560"/>
                </a:cubicBezTo>
                <a:cubicBezTo>
                  <a:pt x="40640" y="273560"/>
                  <a:pt x="40640" y="273560"/>
                  <a:pt x="20320" y="273560"/>
                </a:cubicBezTo>
                <a:cubicBezTo>
                  <a:pt x="10160" y="273560"/>
                  <a:pt x="0" y="263428"/>
                  <a:pt x="0" y="253296"/>
                </a:cubicBezTo>
                <a:cubicBezTo>
                  <a:pt x="0" y="243164"/>
                  <a:pt x="10160" y="233033"/>
                  <a:pt x="20320" y="233033"/>
                </a:cubicBezTo>
                <a:cubicBezTo>
                  <a:pt x="20320" y="233033"/>
                  <a:pt x="20320" y="233033"/>
                  <a:pt x="40640" y="233033"/>
                </a:cubicBezTo>
                <a:cubicBezTo>
                  <a:pt x="50800" y="131714"/>
                  <a:pt x="132080" y="50659"/>
                  <a:pt x="233680" y="40527"/>
                </a:cubicBezTo>
                <a:cubicBezTo>
                  <a:pt x="233680" y="40527"/>
                  <a:pt x="233680" y="40527"/>
                  <a:pt x="233680" y="20264"/>
                </a:cubicBezTo>
                <a:cubicBezTo>
                  <a:pt x="233680" y="10132"/>
                  <a:pt x="243840" y="0"/>
                  <a:pt x="254000" y="0"/>
                </a:cubicBezTo>
                <a:close/>
              </a:path>
            </a:pathLst>
          </a:custGeom>
          <a:solidFill>
            <a:srgbClr val="C6BDC0"/>
          </a:solidFill>
          <a:ln>
            <a:noFill/>
          </a:ln>
        </p:spPr>
        <p:txBody>
          <a:bodyPr anchor="ctr"/>
          <a:lstStyle/>
          <a:p>
            <a:pPr algn="ctr" defTabSz="1219170"/>
            <a:endParaRPr sz="2400" dirty="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80" name="Object 29">
            <a:extLst>
              <a:ext uri="{FF2B5EF4-FFF2-40B4-BE49-F238E27FC236}">
                <a16:creationId xmlns:a16="http://schemas.microsoft.com/office/drawing/2014/main" id="{7C3E4F6F-B94C-45BD-9E6F-FB2E5CAE00F2}"/>
              </a:ext>
            </a:extLst>
          </p:cNvPr>
          <p:cNvSpPr txBox="1"/>
          <p:nvPr/>
        </p:nvSpPr>
        <p:spPr>
          <a:xfrm>
            <a:off x="14977354" y="4441665"/>
            <a:ext cx="2132962" cy="379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안내방송기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Freeform: Shape 19">
            <a:extLst>
              <a:ext uri="{FF2B5EF4-FFF2-40B4-BE49-F238E27FC236}">
                <a16:creationId xmlns:a16="http://schemas.microsoft.com/office/drawing/2014/main" id="{5A7407FE-390E-43D7-BFD8-7C4795FCA6A7}"/>
              </a:ext>
            </a:extLst>
          </p:cNvPr>
          <p:cNvSpPr>
            <a:spLocks noChangeAspect="1"/>
          </p:cNvSpPr>
          <p:nvPr/>
        </p:nvSpPr>
        <p:spPr bwMode="auto">
          <a:xfrm>
            <a:off x="12838152" y="5085850"/>
            <a:ext cx="834322" cy="1006371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rgbClr val="C6BDC0"/>
          </a:solidFill>
          <a:ln>
            <a:noFill/>
          </a:ln>
        </p:spPr>
        <p:txBody>
          <a:bodyPr anchor="ctr"/>
          <a:lstStyle/>
          <a:p>
            <a:pPr algn="ctr" defTabSz="1219170"/>
            <a:endParaRPr sz="240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86" name="Freeform: Shape 153">
            <a:extLst>
              <a:ext uri="{FF2B5EF4-FFF2-40B4-BE49-F238E27FC236}">
                <a16:creationId xmlns:a16="http://schemas.microsoft.com/office/drawing/2014/main" id="{56361BFE-4D10-474B-BFBC-BFAEFAE41330}"/>
              </a:ext>
            </a:extLst>
          </p:cNvPr>
          <p:cNvSpPr>
            <a:spLocks/>
          </p:cNvSpPr>
          <p:nvPr/>
        </p:nvSpPr>
        <p:spPr bwMode="auto">
          <a:xfrm>
            <a:off x="15549472" y="5070521"/>
            <a:ext cx="884913" cy="919590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C6BDC0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1219170"/>
            <a:endParaRPr sz="2400" dirty="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4BDABEF-14AE-4DAE-8D5F-D6418AE959A6}"/>
              </a:ext>
            </a:extLst>
          </p:cNvPr>
          <p:cNvGrpSpPr/>
          <p:nvPr/>
        </p:nvGrpSpPr>
        <p:grpSpPr>
          <a:xfrm>
            <a:off x="8024925" y="2916447"/>
            <a:ext cx="2238149" cy="167633"/>
            <a:chOff x="8351715" y="3395551"/>
            <a:chExt cx="2238149" cy="1676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51715" y="3395551"/>
              <a:ext cx="1891100" cy="167633"/>
              <a:chOff x="8189021" y="3410484"/>
              <a:chExt cx="1891100" cy="16763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189021" y="3410484"/>
                <a:ext cx="167633" cy="167633"/>
                <a:chOff x="8189021" y="3410484"/>
                <a:chExt cx="167633" cy="167633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189021" y="3410484"/>
                  <a:ext cx="167633" cy="16763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8619888" y="3410484"/>
                <a:ext cx="167633" cy="167633"/>
                <a:chOff x="8619888" y="3410484"/>
                <a:chExt cx="167633" cy="16763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619888" y="3410484"/>
                  <a:ext cx="167633" cy="16763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050755" y="3410484"/>
                <a:ext cx="167633" cy="167633"/>
                <a:chOff x="9050755" y="3410484"/>
                <a:chExt cx="167633" cy="167633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050755" y="3410484"/>
                  <a:ext cx="167633" cy="16763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9481622" y="3410484"/>
                <a:ext cx="167633" cy="167633"/>
                <a:chOff x="9481622" y="3410484"/>
                <a:chExt cx="167633" cy="167633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481622" y="3410484"/>
                  <a:ext cx="167633" cy="16763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9912488" y="3410484"/>
                <a:ext cx="167633" cy="167633"/>
                <a:chOff x="9912488" y="3410484"/>
                <a:chExt cx="167633" cy="167633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912488" y="3410484"/>
                  <a:ext cx="167633" cy="167633"/>
                </a:xfrm>
                <a:prstGeom prst="rect">
                  <a:avLst/>
                </a:prstGeom>
              </p:spPr>
            </p:pic>
          </p:grp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1DE5226-6AD9-4B80-A98A-6689AE4C4AE8}"/>
                </a:ext>
              </a:extLst>
            </p:cNvPr>
            <p:cNvSpPr/>
            <p:nvPr/>
          </p:nvSpPr>
          <p:spPr>
            <a:xfrm>
              <a:off x="10422232" y="3395552"/>
              <a:ext cx="167632" cy="167632"/>
            </a:xfrm>
            <a:prstGeom prst="ellipse">
              <a:avLst/>
            </a:prstGeom>
            <a:solidFill>
              <a:srgbClr val="B9DE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1EE881F2-3665-479A-AB95-D686C748F9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9030" y="874967"/>
            <a:ext cx="1382107" cy="5829606"/>
          </a:xfrm>
          <a:prstGeom prst="bentConnector3">
            <a:avLst>
              <a:gd name="adj1" fmla="val 74058"/>
            </a:avLst>
          </a:prstGeom>
          <a:ln w="38100" cap="flat" cmpd="sng" algn="ctr">
            <a:solidFill>
              <a:srgbClr val="C6BD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A072D6D6-21EF-4446-96DF-2BE8AE8727F1}"/>
              </a:ext>
            </a:extLst>
          </p:cNvPr>
          <p:cNvCxnSpPr>
            <a:cxnSpLocks/>
          </p:cNvCxnSpPr>
          <p:nvPr/>
        </p:nvCxnSpPr>
        <p:spPr>
          <a:xfrm rot="5400000">
            <a:off x="6112241" y="2084102"/>
            <a:ext cx="1360619" cy="3469430"/>
          </a:xfrm>
          <a:prstGeom prst="bentConnector3">
            <a:avLst/>
          </a:prstGeom>
          <a:ln w="38100">
            <a:solidFill>
              <a:srgbClr val="C6BD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C14800D6-A06E-400A-A94C-7ADB918C1794}"/>
              </a:ext>
            </a:extLst>
          </p:cNvPr>
          <p:cNvCxnSpPr>
            <a:cxnSpLocks/>
          </p:cNvCxnSpPr>
          <p:nvPr/>
        </p:nvCxnSpPr>
        <p:spPr>
          <a:xfrm rot="5400000">
            <a:off x="7709353" y="3189331"/>
            <a:ext cx="1340985" cy="1159597"/>
          </a:xfrm>
          <a:prstGeom prst="bentConnector3">
            <a:avLst>
              <a:gd name="adj1" fmla="val 63431"/>
            </a:avLst>
          </a:prstGeom>
          <a:ln w="38100" cap="flat" cmpd="sng" algn="ctr">
            <a:solidFill>
              <a:srgbClr val="C6BD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4E3D17EF-A4AA-4B4C-ADD6-28204E1054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88441" y="3206710"/>
            <a:ext cx="1372640" cy="1146314"/>
          </a:xfrm>
          <a:prstGeom prst="bentConnector3">
            <a:avLst>
              <a:gd name="adj1" fmla="val 64131"/>
            </a:avLst>
          </a:prstGeom>
          <a:ln w="38100" cap="flat" cmpd="sng" algn="ctr">
            <a:solidFill>
              <a:srgbClr val="C6BD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96" name="图片 995">
            <a:extLst>
              <a:ext uri="{FF2B5EF4-FFF2-40B4-BE49-F238E27FC236}">
                <a16:creationId xmlns:a16="http://schemas.microsoft.com/office/drawing/2014/main" id="{408DA753-EECF-4E9D-A6C3-2EB3C06098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9803618" y="3112476"/>
            <a:ext cx="3469429" cy="1349222"/>
          </a:xfrm>
          <a:prstGeom prst="rect">
            <a:avLst/>
          </a:prstGeom>
        </p:spPr>
      </p:pic>
      <p:pic>
        <p:nvPicPr>
          <p:cNvPr id="997" name="图片 996">
            <a:extLst>
              <a:ext uri="{FF2B5EF4-FFF2-40B4-BE49-F238E27FC236}">
                <a16:creationId xmlns:a16="http://schemas.microsoft.com/office/drawing/2014/main" id="{452DC4D8-F131-4B49-8690-5EE7F303A8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10172374" y="3084215"/>
            <a:ext cx="5862160" cy="1381838"/>
          </a:xfrm>
          <a:prstGeom prst="rect">
            <a:avLst/>
          </a:prstGeom>
        </p:spPr>
      </p:pic>
      <p:sp>
        <p:nvSpPr>
          <p:cNvPr id="998" name="矩形 997">
            <a:extLst>
              <a:ext uri="{FF2B5EF4-FFF2-40B4-BE49-F238E27FC236}">
                <a16:creationId xmlns:a16="http://schemas.microsoft.com/office/drawing/2014/main" id="{74369B89-47F9-4235-8120-25A87062BA90}"/>
              </a:ext>
            </a:extLst>
          </p:cNvPr>
          <p:cNvSpPr/>
          <p:nvPr/>
        </p:nvSpPr>
        <p:spPr>
          <a:xfrm>
            <a:off x="1100451" y="6789511"/>
            <a:ext cx="2357368" cy="609600"/>
          </a:xfrm>
          <a:prstGeom prst="rect">
            <a:avLst/>
          </a:prstGeom>
          <a:solidFill>
            <a:srgbClr val="6A88AF"/>
          </a:solidFill>
          <a:ln>
            <a:solidFill>
              <a:srgbClr val="6A8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 장면의 마이크로이미지 소스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54D785C-BA94-4DF7-978A-0800260558E8}"/>
              </a:ext>
            </a:extLst>
          </p:cNvPr>
          <p:cNvSpPr/>
          <p:nvPr/>
        </p:nvSpPr>
        <p:spPr>
          <a:xfrm>
            <a:off x="1086596" y="7642189"/>
            <a:ext cx="2357368" cy="609600"/>
          </a:xfrm>
          <a:prstGeom prst="rect">
            <a:avLst/>
          </a:prstGeom>
          <a:solidFill>
            <a:srgbClr val="6A88AF"/>
          </a:solidFill>
          <a:ln>
            <a:solidFill>
              <a:srgbClr val="6A8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C2EE5D4-4A35-4424-A4EB-56CED71E6E6F}"/>
              </a:ext>
            </a:extLst>
          </p:cNvPr>
          <p:cNvSpPr/>
          <p:nvPr/>
        </p:nvSpPr>
        <p:spPr>
          <a:xfrm>
            <a:off x="1086596" y="8473610"/>
            <a:ext cx="2357368" cy="673735"/>
          </a:xfrm>
          <a:prstGeom prst="rect">
            <a:avLst/>
          </a:prstGeom>
          <a:solidFill>
            <a:srgbClr val="6A88AF"/>
          </a:solidFill>
          <a:ln>
            <a:solidFill>
              <a:srgbClr val="6A8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렌즈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9" name="矩形 998">
            <a:extLst>
              <a:ext uri="{FF2B5EF4-FFF2-40B4-BE49-F238E27FC236}">
                <a16:creationId xmlns:a16="http://schemas.microsoft.com/office/drawing/2014/main" id="{6F4BCC3D-9FB9-49D8-B14B-AB415FDE4583}"/>
              </a:ext>
            </a:extLst>
          </p:cNvPr>
          <p:cNvSpPr/>
          <p:nvPr/>
        </p:nvSpPr>
        <p:spPr>
          <a:xfrm>
            <a:off x="9472785" y="6759577"/>
            <a:ext cx="2151565" cy="639534"/>
          </a:xfrm>
          <a:prstGeom prst="rect">
            <a:avLst/>
          </a:prstGeom>
          <a:solidFill>
            <a:srgbClr val="B4C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9191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데이터베이스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3F3C7EC5-4C94-44AE-8B87-CBAC18ACF434}"/>
              </a:ext>
            </a:extLst>
          </p:cNvPr>
          <p:cNvCxnSpPr/>
          <p:nvPr/>
        </p:nvCxnSpPr>
        <p:spPr>
          <a:xfrm>
            <a:off x="4576211" y="6617752"/>
            <a:ext cx="918336" cy="0"/>
          </a:xfrm>
          <a:prstGeom prst="line">
            <a:avLst/>
          </a:prstGeom>
          <a:ln>
            <a:solidFill>
              <a:srgbClr val="A3C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0630898-1C55-40DB-A87C-B66F3FA5DCDE}"/>
              </a:ext>
            </a:extLst>
          </p:cNvPr>
          <p:cNvCxnSpPr/>
          <p:nvPr/>
        </p:nvCxnSpPr>
        <p:spPr>
          <a:xfrm>
            <a:off x="7309564" y="6600374"/>
            <a:ext cx="1002623" cy="0"/>
          </a:xfrm>
          <a:prstGeom prst="line">
            <a:avLst/>
          </a:prstGeom>
          <a:ln>
            <a:solidFill>
              <a:srgbClr val="D9C6B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CC5943B-45D1-4670-BC98-3D55E12EF9AA}"/>
              </a:ext>
            </a:extLst>
          </p:cNvPr>
          <p:cNvCxnSpPr>
            <a:cxnSpLocks/>
          </p:cNvCxnSpPr>
          <p:nvPr/>
        </p:nvCxnSpPr>
        <p:spPr>
          <a:xfrm>
            <a:off x="12888329" y="6576630"/>
            <a:ext cx="831607" cy="0"/>
          </a:xfrm>
          <a:prstGeom prst="line">
            <a:avLst/>
          </a:prstGeom>
          <a:ln>
            <a:solidFill>
              <a:srgbClr val="C0B9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0723B4C0-3AAB-4E5A-BC20-8BE714C2D0B8}"/>
              </a:ext>
            </a:extLst>
          </p:cNvPr>
          <p:cNvCxnSpPr/>
          <p:nvPr/>
        </p:nvCxnSpPr>
        <p:spPr>
          <a:xfrm>
            <a:off x="15503470" y="6561493"/>
            <a:ext cx="1062128" cy="0"/>
          </a:xfrm>
          <a:prstGeom prst="line">
            <a:avLst/>
          </a:prstGeom>
          <a:ln>
            <a:solidFill>
              <a:srgbClr val="B9DF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93498019-692D-4644-9C6B-FC2FDE1F57AD}"/>
              </a:ext>
            </a:extLst>
          </p:cNvPr>
          <p:cNvCxnSpPr>
            <a:cxnSpLocks/>
          </p:cNvCxnSpPr>
          <p:nvPr/>
        </p:nvCxnSpPr>
        <p:spPr>
          <a:xfrm flipV="1">
            <a:off x="6141187" y="5535736"/>
            <a:ext cx="639478" cy="8684"/>
          </a:xfrm>
          <a:prstGeom prst="line">
            <a:avLst/>
          </a:prstGeom>
          <a:ln w="38100" cap="flat" cmpd="sng" algn="ctr">
            <a:solidFill>
              <a:srgbClr val="D9C6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E6488838-C486-4955-AA17-D2677E0C59F6}"/>
              </a:ext>
            </a:extLst>
          </p:cNvPr>
          <p:cNvCxnSpPr>
            <a:cxnSpLocks/>
          </p:cNvCxnSpPr>
          <p:nvPr/>
        </p:nvCxnSpPr>
        <p:spPr>
          <a:xfrm flipV="1">
            <a:off x="8880769" y="5535736"/>
            <a:ext cx="639478" cy="8684"/>
          </a:xfrm>
          <a:prstGeom prst="line">
            <a:avLst/>
          </a:prstGeom>
          <a:ln w="38100" cap="flat" cmpd="sng" algn="ctr">
            <a:solidFill>
              <a:srgbClr val="D9C6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8C55A404-1C93-4698-9A01-A73C6CC8F43F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11652059" y="5500848"/>
            <a:ext cx="519725" cy="15781"/>
          </a:xfrm>
          <a:prstGeom prst="line">
            <a:avLst/>
          </a:prstGeom>
          <a:ln w="38100" cap="flat" cmpd="sng" algn="ctr">
            <a:solidFill>
              <a:srgbClr val="D9C6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B165553-9B91-47C6-A985-6145566960C4}"/>
              </a:ext>
            </a:extLst>
          </p:cNvPr>
          <p:cNvCxnSpPr>
            <a:cxnSpLocks/>
          </p:cNvCxnSpPr>
          <p:nvPr/>
        </p:nvCxnSpPr>
        <p:spPr>
          <a:xfrm flipV="1">
            <a:off x="14312042" y="5476484"/>
            <a:ext cx="639478" cy="8684"/>
          </a:xfrm>
          <a:prstGeom prst="line">
            <a:avLst/>
          </a:prstGeom>
          <a:ln w="38100" cap="flat" cmpd="sng" algn="ctr">
            <a:solidFill>
              <a:srgbClr val="D9C6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Freeform: Shape 25">
            <a:extLst>
              <a:ext uri="{FF2B5EF4-FFF2-40B4-BE49-F238E27FC236}">
                <a16:creationId xmlns:a16="http://schemas.microsoft.com/office/drawing/2014/main" id="{691121DE-C4A7-4F80-B73B-35B9844B2F4C}"/>
              </a:ext>
            </a:extLst>
          </p:cNvPr>
          <p:cNvSpPr>
            <a:spLocks noChangeAspect="1"/>
          </p:cNvSpPr>
          <p:nvPr/>
        </p:nvSpPr>
        <p:spPr bwMode="auto">
          <a:xfrm>
            <a:off x="7299851" y="5086610"/>
            <a:ext cx="1046778" cy="1047207"/>
          </a:xfrm>
          <a:custGeom>
            <a:avLst/>
            <a:gdLst>
              <a:gd name="connsiteX0" fmla="*/ 185778 w 502142"/>
              <a:gd name="connsiteY0" fmla="*/ 245107 h 502347"/>
              <a:gd name="connsiteX1" fmla="*/ 181850 w 502142"/>
              <a:gd name="connsiteY1" fmla="*/ 247726 h 502347"/>
              <a:gd name="connsiteX2" fmla="*/ 196252 w 502142"/>
              <a:gd name="connsiteY2" fmla="*/ 262134 h 502347"/>
              <a:gd name="connsiteX3" fmla="*/ 198871 w 502142"/>
              <a:gd name="connsiteY3" fmla="*/ 259515 h 502347"/>
              <a:gd name="connsiteX4" fmla="*/ 198871 w 502142"/>
              <a:gd name="connsiteY4" fmla="*/ 258205 h 502347"/>
              <a:gd name="connsiteX5" fmla="*/ 197562 w 502142"/>
              <a:gd name="connsiteY5" fmla="*/ 256895 h 502347"/>
              <a:gd name="connsiteX6" fmla="*/ 196252 w 502142"/>
              <a:gd name="connsiteY6" fmla="*/ 255585 h 502347"/>
              <a:gd name="connsiteX7" fmla="*/ 187087 w 502142"/>
              <a:gd name="connsiteY7" fmla="*/ 245107 h 502347"/>
              <a:gd name="connsiteX8" fmla="*/ 185778 w 502142"/>
              <a:gd name="connsiteY8" fmla="*/ 245107 h 502347"/>
              <a:gd name="connsiteX9" fmla="*/ 300657 w 502142"/>
              <a:gd name="connsiteY9" fmla="*/ 124890 h 502347"/>
              <a:gd name="connsiteX10" fmla="*/ 333369 w 502142"/>
              <a:gd name="connsiteY10" fmla="*/ 157500 h 502347"/>
              <a:gd name="connsiteX11" fmla="*/ 300657 w 502142"/>
              <a:gd name="connsiteY11" fmla="*/ 191414 h 502347"/>
              <a:gd name="connsiteX12" fmla="*/ 267945 w 502142"/>
              <a:gd name="connsiteY12" fmla="*/ 157500 h 502347"/>
              <a:gd name="connsiteX13" fmla="*/ 300657 w 502142"/>
              <a:gd name="connsiteY13" fmla="*/ 124890 h 502347"/>
              <a:gd name="connsiteX14" fmla="*/ 251242 w 502142"/>
              <a:gd name="connsiteY14" fmla="*/ 83999 h 502347"/>
              <a:gd name="connsiteX15" fmla="*/ 180541 w 502142"/>
              <a:gd name="connsiteY15" fmla="*/ 99717 h 502347"/>
              <a:gd name="connsiteX16" fmla="*/ 99366 w 502142"/>
              <a:gd name="connsiteY16" fmla="*/ 321076 h 502347"/>
              <a:gd name="connsiteX17" fmla="*/ 251242 w 502142"/>
              <a:gd name="connsiteY17" fmla="*/ 419313 h 502347"/>
              <a:gd name="connsiteX18" fmla="*/ 268263 w 502142"/>
              <a:gd name="connsiteY18" fmla="*/ 418003 h 502347"/>
              <a:gd name="connsiteX19" fmla="*/ 264335 w 502142"/>
              <a:gd name="connsiteY19" fmla="*/ 418003 h 502347"/>
              <a:gd name="connsiteX20" fmla="*/ 253861 w 502142"/>
              <a:gd name="connsiteY20" fmla="*/ 399665 h 502347"/>
              <a:gd name="connsiteX21" fmla="*/ 270881 w 502142"/>
              <a:gd name="connsiteY21" fmla="*/ 336794 h 502347"/>
              <a:gd name="connsiteX22" fmla="*/ 251242 w 502142"/>
              <a:gd name="connsiteY22" fmla="*/ 307978 h 502347"/>
              <a:gd name="connsiteX23" fmla="*/ 247314 w 502142"/>
              <a:gd name="connsiteY23" fmla="*/ 306668 h 502347"/>
              <a:gd name="connsiteX24" fmla="*/ 236840 w 502142"/>
              <a:gd name="connsiteY24" fmla="*/ 335484 h 502347"/>
              <a:gd name="connsiteX25" fmla="*/ 222438 w 502142"/>
              <a:gd name="connsiteY25" fmla="*/ 345963 h 502347"/>
              <a:gd name="connsiteX26" fmla="*/ 173995 w 502142"/>
              <a:gd name="connsiteY26" fmla="*/ 348582 h 502347"/>
              <a:gd name="connsiteX27" fmla="*/ 158283 w 502142"/>
              <a:gd name="connsiteY27" fmla="*/ 334174 h 502347"/>
              <a:gd name="connsiteX28" fmla="*/ 172685 w 502142"/>
              <a:gd name="connsiteY28" fmla="*/ 318457 h 502347"/>
              <a:gd name="connsiteX29" fmla="*/ 211964 w 502142"/>
              <a:gd name="connsiteY29" fmla="*/ 315837 h 502347"/>
              <a:gd name="connsiteX30" fmla="*/ 223747 w 502142"/>
              <a:gd name="connsiteY30" fmla="*/ 283092 h 502347"/>
              <a:gd name="connsiteX31" fmla="*/ 225056 w 502142"/>
              <a:gd name="connsiteY31" fmla="*/ 272613 h 502347"/>
              <a:gd name="connsiteX32" fmla="*/ 242077 w 502142"/>
              <a:gd name="connsiteY32" fmla="*/ 217601 h 502347"/>
              <a:gd name="connsiteX33" fmla="*/ 234221 w 502142"/>
              <a:gd name="connsiteY33" fmla="*/ 221530 h 502347"/>
              <a:gd name="connsiteX34" fmla="*/ 211964 w 502142"/>
              <a:gd name="connsiteY34" fmla="*/ 247726 h 502347"/>
              <a:gd name="connsiteX35" fmla="*/ 201489 w 502142"/>
              <a:gd name="connsiteY35" fmla="*/ 256895 h 502347"/>
              <a:gd name="connsiteX36" fmla="*/ 201489 w 502142"/>
              <a:gd name="connsiteY36" fmla="*/ 262134 h 502347"/>
              <a:gd name="connsiteX37" fmla="*/ 197562 w 502142"/>
              <a:gd name="connsiteY37" fmla="*/ 264754 h 502347"/>
              <a:gd name="connsiteX38" fmla="*/ 211964 w 502142"/>
              <a:gd name="connsiteY38" fmla="*/ 279162 h 502347"/>
              <a:gd name="connsiteX39" fmla="*/ 175304 w 502142"/>
              <a:gd name="connsiteY39" fmla="*/ 311908 h 502347"/>
              <a:gd name="connsiteX40" fmla="*/ 130788 w 502142"/>
              <a:gd name="connsiteY40" fmla="*/ 264754 h 502347"/>
              <a:gd name="connsiteX41" fmla="*/ 166139 w 502142"/>
              <a:gd name="connsiteY41" fmla="*/ 230699 h 502347"/>
              <a:gd name="connsiteX42" fmla="*/ 179232 w 502142"/>
              <a:gd name="connsiteY42" fmla="*/ 245107 h 502347"/>
              <a:gd name="connsiteX43" fmla="*/ 183159 w 502142"/>
              <a:gd name="connsiteY43" fmla="*/ 242487 h 502347"/>
              <a:gd name="connsiteX44" fmla="*/ 187087 w 502142"/>
              <a:gd name="connsiteY44" fmla="*/ 241177 h 502347"/>
              <a:gd name="connsiteX45" fmla="*/ 187087 w 502142"/>
              <a:gd name="connsiteY45" fmla="*/ 239867 h 502347"/>
              <a:gd name="connsiteX46" fmla="*/ 222438 w 502142"/>
              <a:gd name="connsiteY46" fmla="*/ 199263 h 502347"/>
              <a:gd name="connsiteX47" fmla="*/ 270881 w 502142"/>
              <a:gd name="connsiteY47" fmla="*/ 186165 h 502347"/>
              <a:gd name="connsiteX48" fmla="*/ 276118 w 502142"/>
              <a:gd name="connsiteY48" fmla="*/ 186165 h 502347"/>
              <a:gd name="connsiteX49" fmla="*/ 283974 w 502142"/>
              <a:gd name="connsiteY49" fmla="*/ 187475 h 502347"/>
              <a:gd name="connsiteX50" fmla="*/ 286592 w 502142"/>
              <a:gd name="connsiteY50" fmla="*/ 188785 h 502347"/>
              <a:gd name="connsiteX51" fmla="*/ 291830 w 502142"/>
              <a:gd name="connsiteY51" fmla="*/ 191404 h 502347"/>
              <a:gd name="connsiteX52" fmla="*/ 304922 w 502142"/>
              <a:gd name="connsiteY52" fmla="*/ 208432 h 502347"/>
              <a:gd name="connsiteX53" fmla="*/ 304922 w 502142"/>
              <a:gd name="connsiteY53" fmla="*/ 209742 h 502347"/>
              <a:gd name="connsiteX54" fmla="*/ 321943 w 502142"/>
              <a:gd name="connsiteY54" fmla="*/ 222840 h 502347"/>
              <a:gd name="connsiteX55" fmla="*/ 350747 w 502142"/>
              <a:gd name="connsiteY55" fmla="*/ 218910 h 502347"/>
              <a:gd name="connsiteX56" fmla="*/ 367768 w 502142"/>
              <a:gd name="connsiteY56" fmla="*/ 220220 h 502347"/>
              <a:gd name="connsiteX57" fmla="*/ 366458 w 502142"/>
              <a:gd name="connsiteY57" fmla="*/ 238558 h 502347"/>
              <a:gd name="connsiteX58" fmla="*/ 332417 w 502142"/>
              <a:gd name="connsiteY58" fmla="*/ 250346 h 502347"/>
              <a:gd name="connsiteX59" fmla="*/ 315397 w 502142"/>
              <a:gd name="connsiteY59" fmla="*/ 247726 h 502347"/>
              <a:gd name="connsiteX60" fmla="*/ 298376 w 502142"/>
              <a:gd name="connsiteY60" fmla="*/ 239867 h 502347"/>
              <a:gd name="connsiteX61" fmla="*/ 282665 w 502142"/>
              <a:gd name="connsiteY61" fmla="*/ 290950 h 502347"/>
              <a:gd name="connsiteX62" fmla="*/ 280046 w 502142"/>
              <a:gd name="connsiteY62" fmla="*/ 296190 h 502347"/>
              <a:gd name="connsiteX63" fmla="*/ 299685 w 502142"/>
              <a:gd name="connsiteY63" fmla="*/ 325006 h 502347"/>
              <a:gd name="connsiteX64" fmla="*/ 302304 w 502142"/>
              <a:gd name="connsiteY64" fmla="*/ 336794 h 502347"/>
              <a:gd name="connsiteX65" fmla="*/ 282665 w 502142"/>
              <a:gd name="connsiteY65" fmla="*/ 407524 h 502347"/>
              <a:gd name="connsiteX66" fmla="*/ 272190 w 502142"/>
              <a:gd name="connsiteY66" fmla="*/ 418003 h 502347"/>
              <a:gd name="connsiteX67" fmla="*/ 320634 w 502142"/>
              <a:gd name="connsiteY67" fmla="*/ 403595 h 502347"/>
              <a:gd name="connsiteX68" fmla="*/ 403118 w 502142"/>
              <a:gd name="connsiteY68" fmla="*/ 180926 h 502347"/>
              <a:gd name="connsiteX69" fmla="*/ 251242 w 502142"/>
              <a:gd name="connsiteY69" fmla="*/ 83999 h 502347"/>
              <a:gd name="connsiteX70" fmla="*/ 324562 w 502142"/>
              <a:gd name="connsiteY70" fmla="*/ 1480 h 502347"/>
              <a:gd name="connsiteX71" fmla="*/ 357294 w 502142"/>
              <a:gd name="connsiteY71" fmla="*/ 14579 h 502347"/>
              <a:gd name="connsiteX72" fmla="*/ 376933 w 502142"/>
              <a:gd name="connsiteY72" fmla="*/ 56493 h 502347"/>
              <a:gd name="connsiteX73" fmla="*/ 366458 w 502142"/>
              <a:gd name="connsiteY73" fmla="*/ 82689 h 502347"/>
              <a:gd name="connsiteX74" fmla="*/ 410974 w 502142"/>
              <a:gd name="connsiteY74" fmla="*/ 123294 h 502347"/>
              <a:gd name="connsiteX75" fmla="*/ 435850 w 502142"/>
              <a:gd name="connsiteY75" fmla="*/ 110195 h 502347"/>
              <a:gd name="connsiteX76" fmla="*/ 479056 w 502142"/>
              <a:gd name="connsiteY76" fmla="*/ 127223 h 502347"/>
              <a:gd name="connsiteX77" fmla="*/ 493458 w 502142"/>
              <a:gd name="connsiteY77" fmla="*/ 159969 h 502347"/>
              <a:gd name="connsiteX78" fmla="*/ 477747 w 502142"/>
              <a:gd name="connsiteY78" fmla="*/ 201883 h 502347"/>
              <a:gd name="connsiteX79" fmla="*/ 452871 w 502142"/>
              <a:gd name="connsiteY79" fmla="*/ 213671 h 502347"/>
              <a:gd name="connsiteX80" fmla="*/ 454180 w 502142"/>
              <a:gd name="connsiteY80" fmla="*/ 272613 h 502347"/>
              <a:gd name="connsiteX81" fmla="*/ 481675 w 502142"/>
              <a:gd name="connsiteY81" fmla="*/ 283092 h 502347"/>
              <a:gd name="connsiteX82" fmla="*/ 500005 w 502142"/>
              <a:gd name="connsiteY82" fmla="*/ 323696 h 502347"/>
              <a:gd name="connsiteX83" fmla="*/ 488221 w 502142"/>
              <a:gd name="connsiteY83" fmla="*/ 357751 h 502347"/>
              <a:gd name="connsiteX84" fmla="*/ 471201 w 502142"/>
              <a:gd name="connsiteY84" fmla="*/ 376089 h 502347"/>
              <a:gd name="connsiteX85" fmla="*/ 446324 w 502142"/>
              <a:gd name="connsiteY85" fmla="*/ 377399 h 502347"/>
              <a:gd name="connsiteX86" fmla="*/ 420139 w 502142"/>
              <a:gd name="connsiteY86" fmla="*/ 366920 h 502347"/>
              <a:gd name="connsiteX87" fmla="*/ 379551 w 502142"/>
              <a:gd name="connsiteY87" fmla="*/ 410144 h 502347"/>
              <a:gd name="connsiteX88" fmla="*/ 391335 w 502142"/>
              <a:gd name="connsiteY88" fmla="*/ 436340 h 502347"/>
              <a:gd name="connsiteX89" fmla="*/ 375623 w 502142"/>
              <a:gd name="connsiteY89" fmla="*/ 479564 h 502347"/>
              <a:gd name="connsiteX90" fmla="*/ 342891 w 502142"/>
              <a:gd name="connsiteY90" fmla="*/ 493972 h 502347"/>
              <a:gd name="connsiteX91" fmla="*/ 300995 w 502142"/>
              <a:gd name="connsiteY91" fmla="*/ 478255 h 502347"/>
              <a:gd name="connsiteX92" fmla="*/ 289211 w 502142"/>
              <a:gd name="connsiteY92" fmla="*/ 453368 h 502347"/>
              <a:gd name="connsiteX93" fmla="*/ 228984 w 502142"/>
              <a:gd name="connsiteY93" fmla="*/ 454678 h 502347"/>
              <a:gd name="connsiteX94" fmla="*/ 219819 w 502142"/>
              <a:gd name="connsiteY94" fmla="*/ 482184 h 502347"/>
              <a:gd name="connsiteX95" fmla="*/ 202799 w 502142"/>
              <a:gd name="connsiteY95" fmla="*/ 499212 h 502347"/>
              <a:gd name="connsiteX96" fmla="*/ 177922 w 502142"/>
              <a:gd name="connsiteY96" fmla="*/ 500522 h 502347"/>
              <a:gd name="connsiteX97" fmla="*/ 143881 w 502142"/>
              <a:gd name="connsiteY97" fmla="*/ 488733 h 502347"/>
              <a:gd name="connsiteX98" fmla="*/ 126861 w 502142"/>
              <a:gd name="connsiteY98" fmla="*/ 471705 h 502347"/>
              <a:gd name="connsiteX99" fmla="*/ 125551 w 502142"/>
              <a:gd name="connsiteY99" fmla="*/ 446819 h 502347"/>
              <a:gd name="connsiteX100" fmla="*/ 134716 w 502142"/>
              <a:gd name="connsiteY100" fmla="*/ 420623 h 502347"/>
              <a:gd name="connsiteX101" fmla="*/ 91510 w 502142"/>
              <a:gd name="connsiteY101" fmla="*/ 380018 h 502347"/>
              <a:gd name="connsiteX102" fmla="*/ 66634 w 502142"/>
              <a:gd name="connsiteY102" fmla="*/ 391807 h 502347"/>
              <a:gd name="connsiteX103" fmla="*/ 23428 w 502142"/>
              <a:gd name="connsiteY103" fmla="*/ 376089 h 502347"/>
              <a:gd name="connsiteX104" fmla="*/ 7716 w 502142"/>
              <a:gd name="connsiteY104" fmla="*/ 343343 h 502347"/>
              <a:gd name="connsiteX105" fmla="*/ 23428 w 502142"/>
              <a:gd name="connsiteY105" fmla="*/ 300119 h 502347"/>
              <a:gd name="connsiteX106" fmla="*/ 49613 w 502142"/>
              <a:gd name="connsiteY106" fmla="*/ 288331 h 502347"/>
              <a:gd name="connsiteX107" fmla="*/ 48304 w 502142"/>
              <a:gd name="connsiteY107" fmla="*/ 229389 h 502347"/>
              <a:gd name="connsiteX108" fmla="*/ 20809 w 502142"/>
              <a:gd name="connsiteY108" fmla="*/ 220220 h 502347"/>
              <a:gd name="connsiteX109" fmla="*/ 2479 w 502142"/>
              <a:gd name="connsiteY109" fmla="*/ 203193 h 502347"/>
              <a:gd name="connsiteX110" fmla="*/ 2479 w 502142"/>
              <a:gd name="connsiteY110" fmla="*/ 178306 h 502347"/>
              <a:gd name="connsiteX111" fmla="*/ 14263 w 502142"/>
              <a:gd name="connsiteY111" fmla="*/ 144251 h 502347"/>
              <a:gd name="connsiteX112" fmla="*/ 56159 w 502142"/>
              <a:gd name="connsiteY112" fmla="*/ 125913 h 502347"/>
              <a:gd name="connsiteX113" fmla="*/ 82345 w 502142"/>
              <a:gd name="connsiteY113" fmla="*/ 135082 h 502347"/>
              <a:gd name="connsiteX114" fmla="*/ 122933 w 502142"/>
              <a:gd name="connsiteY114" fmla="*/ 91858 h 502347"/>
              <a:gd name="connsiteX115" fmla="*/ 111149 w 502142"/>
              <a:gd name="connsiteY115" fmla="*/ 65662 h 502347"/>
              <a:gd name="connsiteX116" fmla="*/ 126861 w 502142"/>
              <a:gd name="connsiteY116" fmla="*/ 23747 h 502347"/>
              <a:gd name="connsiteX117" fmla="*/ 159592 w 502142"/>
              <a:gd name="connsiteY117" fmla="*/ 8029 h 502347"/>
              <a:gd name="connsiteX118" fmla="*/ 201489 w 502142"/>
              <a:gd name="connsiteY118" fmla="*/ 23747 h 502347"/>
              <a:gd name="connsiteX119" fmla="*/ 213273 w 502142"/>
              <a:gd name="connsiteY119" fmla="*/ 49944 h 502347"/>
              <a:gd name="connsiteX120" fmla="*/ 272190 w 502142"/>
              <a:gd name="connsiteY120" fmla="*/ 47324 h 502347"/>
              <a:gd name="connsiteX121" fmla="*/ 282665 w 502142"/>
              <a:gd name="connsiteY121" fmla="*/ 21128 h 502347"/>
              <a:gd name="connsiteX122" fmla="*/ 324562 w 502142"/>
              <a:gd name="connsiteY122" fmla="*/ 1480 h 50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02142" h="502347">
                <a:moveTo>
                  <a:pt x="185778" y="245107"/>
                </a:moveTo>
                <a:cubicBezTo>
                  <a:pt x="185778" y="245107"/>
                  <a:pt x="185778" y="245107"/>
                  <a:pt x="181850" y="247726"/>
                </a:cubicBezTo>
                <a:cubicBezTo>
                  <a:pt x="181850" y="247726"/>
                  <a:pt x="181850" y="247726"/>
                  <a:pt x="196252" y="262134"/>
                </a:cubicBezTo>
                <a:cubicBezTo>
                  <a:pt x="196252" y="262134"/>
                  <a:pt x="196252" y="262134"/>
                  <a:pt x="198871" y="259515"/>
                </a:cubicBezTo>
                <a:cubicBezTo>
                  <a:pt x="198871" y="259515"/>
                  <a:pt x="198871" y="258205"/>
                  <a:pt x="198871" y="258205"/>
                </a:cubicBezTo>
                <a:cubicBezTo>
                  <a:pt x="198871" y="258205"/>
                  <a:pt x="198871" y="258205"/>
                  <a:pt x="197562" y="256895"/>
                </a:cubicBezTo>
                <a:cubicBezTo>
                  <a:pt x="197562" y="256895"/>
                  <a:pt x="196252" y="256895"/>
                  <a:pt x="196252" y="255585"/>
                </a:cubicBezTo>
                <a:cubicBezTo>
                  <a:pt x="191015" y="254275"/>
                  <a:pt x="187087" y="250346"/>
                  <a:pt x="187087" y="245107"/>
                </a:cubicBezTo>
                <a:cubicBezTo>
                  <a:pt x="187087" y="245107"/>
                  <a:pt x="187087" y="245107"/>
                  <a:pt x="185778" y="245107"/>
                </a:cubicBezTo>
                <a:close/>
                <a:moveTo>
                  <a:pt x="300657" y="124890"/>
                </a:moveTo>
                <a:cubicBezTo>
                  <a:pt x="318976" y="124890"/>
                  <a:pt x="333369" y="140543"/>
                  <a:pt x="333369" y="157500"/>
                </a:cubicBezTo>
                <a:cubicBezTo>
                  <a:pt x="333369" y="175761"/>
                  <a:pt x="318976" y="191414"/>
                  <a:pt x="300657" y="191414"/>
                </a:cubicBezTo>
                <a:cubicBezTo>
                  <a:pt x="282339" y="191414"/>
                  <a:pt x="267945" y="175761"/>
                  <a:pt x="267945" y="157500"/>
                </a:cubicBezTo>
                <a:cubicBezTo>
                  <a:pt x="267945" y="140543"/>
                  <a:pt x="282339" y="124890"/>
                  <a:pt x="300657" y="124890"/>
                </a:cubicBezTo>
                <a:close/>
                <a:moveTo>
                  <a:pt x="251242" y="83999"/>
                </a:moveTo>
                <a:cubicBezTo>
                  <a:pt x="226366" y="83999"/>
                  <a:pt x="202799" y="89238"/>
                  <a:pt x="180541" y="99717"/>
                </a:cubicBezTo>
                <a:cubicBezTo>
                  <a:pt x="96747" y="137702"/>
                  <a:pt x="60087" y="237248"/>
                  <a:pt x="99366" y="321076"/>
                </a:cubicBezTo>
                <a:cubicBezTo>
                  <a:pt x="125551" y="381328"/>
                  <a:pt x="185778" y="419313"/>
                  <a:pt x="251242" y="419313"/>
                </a:cubicBezTo>
                <a:cubicBezTo>
                  <a:pt x="256479" y="419313"/>
                  <a:pt x="263025" y="419313"/>
                  <a:pt x="268263" y="418003"/>
                </a:cubicBezTo>
                <a:cubicBezTo>
                  <a:pt x="266953" y="418003"/>
                  <a:pt x="265644" y="418003"/>
                  <a:pt x="264335" y="418003"/>
                </a:cubicBezTo>
                <a:cubicBezTo>
                  <a:pt x="256479" y="415383"/>
                  <a:pt x="252551" y="407524"/>
                  <a:pt x="253861" y="399665"/>
                </a:cubicBezTo>
                <a:cubicBezTo>
                  <a:pt x="253861" y="399665"/>
                  <a:pt x="253861" y="399665"/>
                  <a:pt x="270881" y="336794"/>
                </a:cubicBezTo>
                <a:cubicBezTo>
                  <a:pt x="270881" y="336794"/>
                  <a:pt x="270881" y="336794"/>
                  <a:pt x="251242" y="307978"/>
                </a:cubicBezTo>
                <a:cubicBezTo>
                  <a:pt x="249933" y="307978"/>
                  <a:pt x="248623" y="306668"/>
                  <a:pt x="247314" y="306668"/>
                </a:cubicBezTo>
                <a:cubicBezTo>
                  <a:pt x="247314" y="306668"/>
                  <a:pt x="247314" y="306668"/>
                  <a:pt x="236840" y="335484"/>
                </a:cubicBezTo>
                <a:cubicBezTo>
                  <a:pt x="234221" y="342033"/>
                  <a:pt x="228984" y="345963"/>
                  <a:pt x="222438" y="345963"/>
                </a:cubicBezTo>
                <a:cubicBezTo>
                  <a:pt x="222438" y="345963"/>
                  <a:pt x="222438" y="345963"/>
                  <a:pt x="173995" y="348582"/>
                </a:cubicBezTo>
                <a:cubicBezTo>
                  <a:pt x="166139" y="348582"/>
                  <a:pt x="159592" y="342033"/>
                  <a:pt x="158283" y="334174"/>
                </a:cubicBezTo>
                <a:cubicBezTo>
                  <a:pt x="158283" y="325006"/>
                  <a:pt x="164830" y="318457"/>
                  <a:pt x="172685" y="318457"/>
                </a:cubicBezTo>
                <a:cubicBezTo>
                  <a:pt x="172685" y="318457"/>
                  <a:pt x="172685" y="318457"/>
                  <a:pt x="211964" y="315837"/>
                </a:cubicBezTo>
                <a:cubicBezTo>
                  <a:pt x="211964" y="315837"/>
                  <a:pt x="211964" y="315837"/>
                  <a:pt x="223747" y="283092"/>
                </a:cubicBezTo>
                <a:cubicBezTo>
                  <a:pt x="223747" y="279162"/>
                  <a:pt x="223747" y="276542"/>
                  <a:pt x="225056" y="272613"/>
                </a:cubicBezTo>
                <a:cubicBezTo>
                  <a:pt x="225056" y="272613"/>
                  <a:pt x="225056" y="272613"/>
                  <a:pt x="242077" y="217601"/>
                </a:cubicBezTo>
                <a:cubicBezTo>
                  <a:pt x="239458" y="218910"/>
                  <a:pt x="236840" y="220220"/>
                  <a:pt x="234221" y="221530"/>
                </a:cubicBezTo>
                <a:cubicBezTo>
                  <a:pt x="222438" y="228079"/>
                  <a:pt x="214582" y="237248"/>
                  <a:pt x="211964" y="247726"/>
                </a:cubicBezTo>
                <a:cubicBezTo>
                  <a:pt x="210654" y="251656"/>
                  <a:pt x="206726" y="255585"/>
                  <a:pt x="201489" y="256895"/>
                </a:cubicBezTo>
                <a:cubicBezTo>
                  <a:pt x="202799" y="258205"/>
                  <a:pt x="202799" y="260825"/>
                  <a:pt x="201489" y="262134"/>
                </a:cubicBezTo>
                <a:cubicBezTo>
                  <a:pt x="201489" y="262134"/>
                  <a:pt x="201489" y="262134"/>
                  <a:pt x="197562" y="264754"/>
                </a:cubicBezTo>
                <a:cubicBezTo>
                  <a:pt x="197562" y="264754"/>
                  <a:pt x="197562" y="264754"/>
                  <a:pt x="211964" y="279162"/>
                </a:cubicBezTo>
                <a:cubicBezTo>
                  <a:pt x="211964" y="279162"/>
                  <a:pt x="211964" y="279162"/>
                  <a:pt x="175304" y="311908"/>
                </a:cubicBezTo>
                <a:cubicBezTo>
                  <a:pt x="175304" y="311908"/>
                  <a:pt x="175304" y="311908"/>
                  <a:pt x="130788" y="264754"/>
                </a:cubicBezTo>
                <a:cubicBezTo>
                  <a:pt x="130788" y="264754"/>
                  <a:pt x="130788" y="264754"/>
                  <a:pt x="166139" y="230699"/>
                </a:cubicBezTo>
                <a:cubicBezTo>
                  <a:pt x="166139" y="230699"/>
                  <a:pt x="166139" y="230699"/>
                  <a:pt x="179232" y="245107"/>
                </a:cubicBezTo>
                <a:cubicBezTo>
                  <a:pt x="179232" y="245107"/>
                  <a:pt x="179232" y="245107"/>
                  <a:pt x="183159" y="242487"/>
                </a:cubicBezTo>
                <a:cubicBezTo>
                  <a:pt x="184469" y="241177"/>
                  <a:pt x="185778" y="241177"/>
                  <a:pt x="187087" y="241177"/>
                </a:cubicBezTo>
                <a:cubicBezTo>
                  <a:pt x="187087" y="241177"/>
                  <a:pt x="187087" y="241177"/>
                  <a:pt x="187087" y="239867"/>
                </a:cubicBezTo>
                <a:cubicBezTo>
                  <a:pt x="191015" y="224150"/>
                  <a:pt x="204108" y="209742"/>
                  <a:pt x="222438" y="199263"/>
                </a:cubicBezTo>
                <a:cubicBezTo>
                  <a:pt x="238149" y="190094"/>
                  <a:pt x="255170" y="186165"/>
                  <a:pt x="270881" y="186165"/>
                </a:cubicBezTo>
                <a:cubicBezTo>
                  <a:pt x="273500" y="186165"/>
                  <a:pt x="274809" y="186165"/>
                  <a:pt x="276118" y="186165"/>
                </a:cubicBezTo>
                <a:cubicBezTo>
                  <a:pt x="276118" y="186165"/>
                  <a:pt x="280046" y="187475"/>
                  <a:pt x="283974" y="187475"/>
                </a:cubicBezTo>
                <a:cubicBezTo>
                  <a:pt x="285283" y="188785"/>
                  <a:pt x="285283" y="188785"/>
                  <a:pt x="286592" y="188785"/>
                </a:cubicBezTo>
                <a:cubicBezTo>
                  <a:pt x="287902" y="190094"/>
                  <a:pt x="289211" y="190094"/>
                  <a:pt x="291830" y="191404"/>
                </a:cubicBezTo>
                <a:cubicBezTo>
                  <a:pt x="297067" y="195334"/>
                  <a:pt x="302304" y="201883"/>
                  <a:pt x="304922" y="208432"/>
                </a:cubicBezTo>
                <a:cubicBezTo>
                  <a:pt x="304922" y="208432"/>
                  <a:pt x="304922" y="209742"/>
                  <a:pt x="304922" y="209742"/>
                </a:cubicBezTo>
                <a:cubicBezTo>
                  <a:pt x="307541" y="214981"/>
                  <a:pt x="312778" y="220220"/>
                  <a:pt x="321943" y="222840"/>
                </a:cubicBezTo>
                <a:cubicBezTo>
                  <a:pt x="332417" y="225459"/>
                  <a:pt x="344201" y="224150"/>
                  <a:pt x="350747" y="218910"/>
                </a:cubicBezTo>
                <a:cubicBezTo>
                  <a:pt x="355984" y="214981"/>
                  <a:pt x="363840" y="214981"/>
                  <a:pt x="367768" y="220220"/>
                </a:cubicBezTo>
                <a:cubicBezTo>
                  <a:pt x="373005" y="225459"/>
                  <a:pt x="371696" y="233318"/>
                  <a:pt x="366458" y="238558"/>
                </a:cubicBezTo>
                <a:cubicBezTo>
                  <a:pt x="358603" y="246417"/>
                  <a:pt x="345510" y="250346"/>
                  <a:pt x="332417" y="250346"/>
                </a:cubicBezTo>
                <a:cubicBezTo>
                  <a:pt x="327180" y="250346"/>
                  <a:pt x="320634" y="249036"/>
                  <a:pt x="315397" y="247726"/>
                </a:cubicBezTo>
                <a:cubicBezTo>
                  <a:pt x="308850" y="245107"/>
                  <a:pt x="303613" y="243797"/>
                  <a:pt x="298376" y="239867"/>
                </a:cubicBezTo>
                <a:cubicBezTo>
                  <a:pt x="298376" y="239867"/>
                  <a:pt x="298376" y="239867"/>
                  <a:pt x="282665" y="290950"/>
                </a:cubicBezTo>
                <a:cubicBezTo>
                  <a:pt x="281355" y="293570"/>
                  <a:pt x="281355" y="294880"/>
                  <a:pt x="280046" y="296190"/>
                </a:cubicBezTo>
                <a:cubicBezTo>
                  <a:pt x="280046" y="296190"/>
                  <a:pt x="280046" y="296190"/>
                  <a:pt x="299685" y="325006"/>
                </a:cubicBezTo>
                <a:cubicBezTo>
                  <a:pt x="302304" y="328935"/>
                  <a:pt x="303613" y="332865"/>
                  <a:pt x="302304" y="336794"/>
                </a:cubicBezTo>
                <a:cubicBezTo>
                  <a:pt x="302304" y="336794"/>
                  <a:pt x="302304" y="336794"/>
                  <a:pt x="282665" y="407524"/>
                </a:cubicBezTo>
                <a:cubicBezTo>
                  <a:pt x="281355" y="412764"/>
                  <a:pt x="277428" y="416693"/>
                  <a:pt x="272190" y="418003"/>
                </a:cubicBezTo>
                <a:cubicBezTo>
                  <a:pt x="289211" y="415383"/>
                  <a:pt x="304922" y="411454"/>
                  <a:pt x="320634" y="403595"/>
                </a:cubicBezTo>
                <a:cubicBezTo>
                  <a:pt x="405737" y="365610"/>
                  <a:pt x="442397" y="264754"/>
                  <a:pt x="403118" y="180926"/>
                </a:cubicBezTo>
                <a:cubicBezTo>
                  <a:pt x="375623" y="121984"/>
                  <a:pt x="316706" y="83999"/>
                  <a:pt x="251242" y="83999"/>
                </a:cubicBezTo>
                <a:close/>
                <a:moveTo>
                  <a:pt x="324562" y="1480"/>
                </a:moveTo>
                <a:cubicBezTo>
                  <a:pt x="324562" y="1480"/>
                  <a:pt x="324562" y="1480"/>
                  <a:pt x="357294" y="14579"/>
                </a:cubicBezTo>
                <a:cubicBezTo>
                  <a:pt x="374314" y="21128"/>
                  <a:pt x="383479" y="39465"/>
                  <a:pt x="376933" y="56493"/>
                </a:cubicBezTo>
                <a:cubicBezTo>
                  <a:pt x="376933" y="56493"/>
                  <a:pt x="376933" y="56493"/>
                  <a:pt x="366458" y="82689"/>
                </a:cubicBezTo>
                <a:cubicBezTo>
                  <a:pt x="383479" y="93168"/>
                  <a:pt x="397881" y="107576"/>
                  <a:pt x="410974" y="123294"/>
                </a:cubicBezTo>
                <a:cubicBezTo>
                  <a:pt x="410974" y="123294"/>
                  <a:pt x="410974" y="123294"/>
                  <a:pt x="435850" y="110195"/>
                </a:cubicBezTo>
                <a:cubicBezTo>
                  <a:pt x="452871" y="103646"/>
                  <a:pt x="471201" y="110195"/>
                  <a:pt x="479056" y="127223"/>
                </a:cubicBezTo>
                <a:cubicBezTo>
                  <a:pt x="479056" y="127223"/>
                  <a:pt x="479056" y="127223"/>
                  <a:pt x="493458" y="159969"/>
                </a:cubicBezTo>
                <a:cubicBezTo>
                  <a:pt x="501314" y="175686"/>
                  <a:pt x="494768" y="194024"/>
                  <a:pt x="477747" y="201883"/>
                </a:cubicBezTo>
                <a:cubicBezTo>
                  <a:pt x="477747" y="201883"/>
                  <a:pt x="477747" y="201883"/>
                  <a:pt x="452871" y="213671"/>
                </a:cubicBezTo>
                <a:cubicBezTo>
                  <a:pt x="455489" y="233318"/>
                  <a:pt x="456799" y="252966"/>
                  <a:pt x="454180" y="272613"/>
                </a:cubicBezTo>
                <a:cubicBezTo>
                  <a:pt x="454180" y="272613"/>
                  <a:pt x="454180" y="272613"/>
                  <a:pt x="481675" y="283092"/>
                </a:cubicBezTo>
                <a:cubicBezTo>
                  <a:pt x="497386" y="289641"/>
                  <a:pt x="506551" y="307978"/>
                  <a:pt x="500005" y="323696"/>
                </a:cubicBezTo>
                <a:cubicBezTo>
                  <a:pt x="500005" y="323696"/>
                  <a:pt x="500005" y="323696"/>
                  <a:pt x="488221" y="357751"/>
                </a:cubicBezTo>
                <a:cubicBezTo>
                  <a:pt x="485603" y="365610"/>
                  <a:pt x="479056" y="372159"/>
                  <a:pt x="471201" y="376089"/>
                </a:cubicBezTo>
                <a:cubicBezTo>
                  <a:pt x="463345" y="380018"/>
                  <a:pt x="454180" y="380018"/>
                  <a:pt x="446324" y="377399"/>
                </a:cubicBezTo>
                <a:cubicBezTo>
                  <a:pt x="446324" y="377399"/>
                  <a:pt x="446324" y="377399"/>
                  <a:pt x="420139" y="366920"/>
                </a:cubicBezTo>
                <a:cubicBezTo>
                  <a:pt x="408355" y="383948"/>
                  <a:pt x="395263" y="398356"/>
                  <a:pt x="379551" y="410144"/>
                </a:cubicBezTo>
                <a:cubicBezTo>
                  <a:pt x="379551" y="410144"/>
                  <a:pt x="379551" y="410144"/>
                  <a:pt x="391335" y="436340"/>
                </a:cubicBezTo>
                <a:cubicBezTo>
                  <a:pt x="399190" y="452058"/>
                  <a:pt x="392644" y="471705"/>
                  <a:pt x="375623" y="479564"/>
                </a:cubicBezTo>
                <a:cubicBezTo>
                  <a:pt x="375623" y="479564"/>
                  <a:pt x="375623" y="479564"/>
                  <a:pt x="342891" y="493972"/>
                </a:cubicBezTo>
                <a:cubicBezTo>
                  <a:pt x="327180" y="501831"/>
                  <a:pt x="307541" y="495282"/>
                  <a:pt x="300995" y="478255"/>
                </a:cubicBezTo>
                <a:cubicBezTo>
                  <a:pt x="300995" y="478255"/>
                  <a:pt x="300995" y="478255"/>
                  <a:pt x="289211" y="453368"/>
                </a:cubicBezTo>
                <a:cubicBezTo>
                  <a:pt x="268263" y="455988"/>
                  <a:pt x="248623" y="457297"/>
                  <a:pt x="228984" y="454678"/>
                </a:cubicBezTo>
                <a:cubicBezTo>
                  <a:pt x="228984" y="454678"/>
                  <a:pt x="228984" y="454678"/>
                  <a:pt x="219819" y="482184"/>
                </a:cubicBezTo>
                <a:cubicBezTo>
                  <a:pt x="217201" y="490043"/>
                  <a:pt x="210654" y="496592"/>
                  <a:pt x="202799" y="499212"/>
                </a:cubicBezTo>
                <a:cubicBezTo>
                  <a:pt x="194943" y="503141"/>
                  <a:pt x="185778" y="503141"/>
                  <a:pt x="177922" y="500522"/>
                </a:cubicBezTo>
                <a:cubicBezTo>
                  <a:pt x="177922" y="500522"/>
                  <a:pt x="177922" y="500522"/>
                  <a:pt x="143881" y="488733"/>
                </a:cubicBezTo>
                <a:cubicBezTo>
                  <a:pt x="136025" y="484804"/>
                  <a:pt x="129479" y="479564"/>
                  <a:pt x="126861" y="471705"/>
                </a:cubicBezTo>
                <a:cubicBezTo>
                  <a:pt x="122933" y="463847"/>
                  <a:pt x="122933" y="454678"/>
                  <a:pt x="125551" y="446819"/>
                </a:cubicBezTo>
                <a:cubicBezTo>
                  <a:pt x="125551" y="446819"/>
                  <a:pt x="125551" y="446819"/>
                  <a:pt x="134716" y="420623"/>
                </a:cubicBezTo>
                <a:cubicBezTo>
                  <a:pt x="119005" y="408834"/>
                  <a:pt x="104603" y="395736"/>
                  <a:pt x="91510" y="380018"/>
                </a:cubicBezTo>
                <a:cubicBezTo>
                  <a:pt x="91510" y="380018"/>
                  <a:pt x="91510" y="380018"/>
                  <a:pt x="66634" y="391807"/>
                </a:cubicBezTo>
                <a:cubicBezTo>
                  <a:pt x="49613" y="399665"/>
                  <a:pt x="31283" y="391807"/>
                  <a:pt x="23428" y="376089"/>
                </a:cubicBezTo>
                <a:cubicBezTo>
                  <a:pt x="23428" y="376089"/>
                  <a:pt x="23428" y="376089"/>
                  <a:pt x="7716" y="343343"/>
                </a:cubicBezTo>
                <a:cubicBezTo>
                  <a:pt x="1170" y="327625"/>
                  <a:pt x="7716" y="307978"/>
                  <a:pt x="23428" y="300119"/>
                </a:cubicBezTo>
                <a:cubicBezTo>
                  <a:pt x="23428" y="300119"/>
                  <a:pt x="23428" y="300119"/>
                  <a:pt x="49613" y="288331"/>
                </a:cubicBezTo>
                <a:cubicBezTo>
                  <a:pt x="45685" y="268684"/>
                  <a:pt x="45685" y="249036"/>
                  <a:pt x="48304" y="229389"/>
                </a:cubicBezTo>
                <a:cubicBezTo>
                  <a:pt x="48304" y="229389"/>
                  <a:pt x="48304" y="229389"/>
                  <a:pt x="20809" y="220220"/>
                </a:cubicBezTo>
                <a:cubicBezTo>
                  <a:pt x="12953" y="216291"/>
                  <a:pt x="6407" y="211051"/>
                  <a:pt x="2479" y="203193"/>
                </a:cubicBezTo>
                <a:cubicBezTo>
                  <a:pt x="-139" y="195334"/>
                  <a:pt x="-1449" y="186165"/>
                  <a:pt x="2479" y="178306"/>
                </a:cubicBezTo>
                <a:cubicBezTo>
                  <a:pt x="2479" y="178306"/>
                  <a:pt x="2479" y="178306"/>
                  <a:pt x="14263" y="144251"/>
                </a:cubicBezTo>
                <a:cubicBezTo>
                  <a:pt x="20809" y="128533"/>
                  <a:pt x="39139" y="119364"/>
                  <a:pt x="56159" y="125913"/>
                </a:cubicBezTo>
                <a:cubicBezTo>
                  <a:pt x="56159" y="125913"/>
                  <a:pt x="56159" y="125913"/>
                  <a:pt x="82345" y="135082"/>
                </a:cubicBezTo>
                <a:cubicBezTo>
                  <a:pt x="92819" y="119364"/>
                  <a:pt x="107221" y="104956"/>
                  <a:pt x="122933" y="91858"/>
                </a:cubicBezTo>
                <a:cubicBezTo>
                  <a:pt x="122933" y="91858"/>
                  <a:pt x="122933" y="91858"/>
                  <a:pt x="111149" y="65662"/>
                </a:cubicBezTo>
                <a:cubicBezTo>
                  <a:pt x="103294" y="49944"/>
                  <a:pt x="109840" y="30296"/>
                  <a:pt x="126861" y="23747"/>
                </a:cubicBezTo>
                <a:cubicBezTo>
                  <a:pt x="126861" y="23747"/>
                  <a:pt x="126861" y="23747"/>
                  <a:pt x="159592" y="8029"/>
                </a:cubicBezTo>
                <a:cubicBezTo>
                  <a:pt x="175304" y="1480"/>
                  <a:pt x="194943" y="8029"/>
                  <a:pt x="201489" y="23747"/>
                </a:cubicBezTo>
                <a:cubicBezTo>
                  <a:pt x="201489" y="23747"/>
                  <a:pt x="201489" y="23747"/>
                  <a:pt x="213273" y="49944"/>
                </a:cubicBezTo>
                <a:cubicBezTo>
                  <a:pt x="232912" y="46014"/>
                  <a:pt x="253861" y="46014"/>
                  <a:pt x="272190" y="47324"/>
                </a:cubicBezTo>
                <a:cubicBezTo>
                  <a:pt x="272190" y="47324"/>
                  <a:pt x="272190" y="47324"/>
                  <a:pt x="282665" y="21128"/>
                </a:cubicBezTo>
                <a:cubicBezTo>
                  <a:pt x="289211" y="5410"/>
                  <a:pt x="307541" y="-3759"/>
                  <a:pt x="324562" y="1480"/>
                </a:cubicBezTo>
                <a:close/>
              </a:path>
            </a:pathLst>
          </a:custGeom>
          <a:solidFill>
            <a:srgbClr val="C0B7BA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A063BEE-AA7F-4B13-B8D4-06A622CE5080}"/>
              </a:ext>
            </a:extLst>
          </p:cNvPr>
          <p:cNvSpPr txBox="1"/>
          <p:nvPr/>
        </p:nvSpPr>
        <p:spPr>
          <a:xfrm>
            <a:off x="648758" y="603779"/>
            <a:ext cx="5412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모듈 설명도</a:t>
            </a:r>
          </a:p>
        </p:txBody>
      </p: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DDB97B63-AF11-411F-A0F1-C1B7B2268522}"/>
              </a:ext>
            </a:extLst>
          </p:cNvPr>
          <p:cNvGrpSpPr/>
          <p:nvPr/>
        </p:nvGrpSpPr>
        <p:grpSpPr>
          <a:xfrm>
            <a:off x="756111" y="1275289"/>
            <a:ext cx="4810596" cy="355356"/>
            <a:chOff x="1821004" y="6349104"/>
            <a:chExt cx="3257048" cy="260564"/>
          </a:xfrm>
        </p:grpSpPr>
        <p:pic>
          <p:nvPicPr>
            <p:cNvPr id="62" name="Object 9">
              <a:extLst>
                <a:ext uri="{FF2B5EF4-FFF2-40B4-BE49-F238E27FC236}">
                  <a16:creationId xmlns:a16="http://schemas.microsoft.com/office/drawing/2014/main" id="{C14A45C3-605E-4D01-8D0C-C414BEEB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E49EB0-71A8-4A52-BEDC-56D2220CA648}"/>
              </a:ext>
            </a:extLst>
          </p:cNvPr>
          <p:cNvGrpSpPr/>
          <p:nvPr/>
        </p:nvGrpSpPr>
        <p:grpSpPr>
          <a:xfrm>
            <a:off x="4769053" y="4295300"/>
            <a:ext cx="4240922" cy="903962"/>
            <a:chOff x="10640335" y="785392"/>
            <a:chExt cx="4240922" cy="903962"/>
          </a:xfrm>
        </p:grpSpPr>
        <p:sp>
          <p:nvSpPr>
            <p:cNvPr id="7" name="Object 7"/>
            <p:cNvSpPr txBox="1"/>
            <p:nvPr/>
          </p:nvSpPr>
          <p:spPr>
            <a:xfrm>
              <a:off x="10640335" y="1289244"/>
              <a:ext cx="340868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1.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 가상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장면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정보를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재생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함</a:t>
              </a:r>
              <a:endParaRPr lang="en-US" sz="16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128191" y="785392"/>
              <a:ext cx="375306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6A88A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VR </a:t>
              </a:r>
              <a:r>
                <a:rPr lang="ko-KR" altLang="en-US" sz="2800" dirty="0">
                  <a:solidFill>
                    <a:srgbClr val="6A88A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장치</a:t>
              </a:r>
              <a:endParaRPr lang="en-US" altLang="ko-KR" sz="28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AF7C5F-D7F9-4229-89E3-8FB274E93BC3}"/>
              </a:ext>
            </a:extLst>
          </p:cNvPr>
          <p:cNvGrpSpPr/>
          <p:nvPr/>
        </p:nvGrpSpPr>
        <p:grpSpPr>
          <a:xfrm>
            <a:off x="5541543" y="1868315"/>
            <a:ext cx="5812081" cy="1058547"/>
            <a:chOff x="11072174" y="3947594"/>
            <a:chExt cx="5812081" cy="1058547"/>
          </a:xfrm>
        </p:grpSpPr>
        <p:sp>
          <p:nvSpPr>
            <p:cNvPr id="9" name="Object 9"/>
            <p:cNvSpPr txBox="1"/>
            <p:nvPr/>
          </p:nvSpPr>
          <p:spPr>
            <a:xfrm>
              <a:off x="11072174" y="4606031"/>
              <a:ext cx="375207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1.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 가상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장면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정보를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볼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수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있</a:t>
              </a:r>
              <a:r>
                <a:rPr lang="ko-KR" altLang="en-US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음</a:t>
              </a:r>
              <a:endParaRPr lang="ko-KR" altLang="ko-KR" sz="20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3131189" y="3947594"/>
              <a:ext cx="375306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dirty="0">
                  <a:solidFill>
                    <a:srgbClr val="A3C8D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VR </a:t>
              </a:r>
              <a:r>
                <a:rPr lang="ko-KR" altLang="ko-KR" sz="2800" dirty="0">
                  <a:solidFill>
                    <a:srgbClr val="A3C8D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안경</a:t>
              </a:r>
              <a:endParaRPr lang="en-US" sz="28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0BB5AC8-6D36-49CC-BB65-0731193820A9}"/>
              </a:ext>
            </a:extLst>
          </p:cNvPr>
          <p:cNvGrpSpPr/>
          <p:nvPr/>
        </p:nvGrpSpPr>
        <p:grpSpPr>
          <a:xfrm>
            <a:off x="9469236" y="1853312"/>
            <a:ext cx="4708450" cy="1021397"/>
            <a:chOff x="7039584" y="6927548"/>
            <a:chExt cx="4708450" cy="1021397"/>
          </a:xfrm>
        </p:grpSpPr>
        <p:sp>
          <p:nvSpPr>
            <p:cNvPr id="11" name="Object 11"/>
            <p:cNvSpPr txBox="1"/>
            <p:nvPr/>
          </p:nvSpPr>
          <p:spPr>
            <a:xfrm>
              <a:off x="7109571" y="7538576"/>
              <a:ext cx="4638463" cy="4103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1.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해당급의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가상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장면정보를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읽어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수 </a:t>
              </a:r>
              <a:r>
                <a:rPr lang="ko-KR" altLang="en-US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있</a:t>
              </a:r>
              <a:r>
                <a:rPr lang="ko-KR" altLang="en-US" sz="2000" kern="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음</a:t>
              </a:r>
              <a:endParaRPr lang="ko-KR" altLang="ko-KR" sz="20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7039584" y="6927548"/>
              <a:ext cx="375306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ko-KR" sz="2800" dirty="0">
                  <a:solidFill>
                    <a:srgbClr val="D9C6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마이크로프로세서</a:t>
              </a:r>
              <a:endParaRPr lang="en-US" sz="2800" dirty="0">
                <a:solidFill>
                  <a:srgbClr val="D9C6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5833287-9F8C-4F4D-AF42-2FC4736E345D}"/>
              </a:ext>
            </a:extLst>
          </p:cNvPr>
          <p:cNvGrpSpPr/>
          <p:nvPr/>
        </p:nvGrpSpPr>
        <p:grpSpPr>
          <a:xfrm>
            <a:off x="9666671" y="4224404"/>
            <a:ext cx="6286252" cy="1689930"/>
            <a:chOff x="661581" y="1974154"/>
            <a:chExt cx="6286252" cy="1689930"/>
          </a:xfrm>
        </p:grpSpPr>
        <p:sp>
          <p:nvSpPr>
            <p:cNvPr id="13" name="Object 13"/>
            <p:cNvSpPr txBox="1"/>
            <p:nvPr/>
          </p:nvSpPr>
          <p:spPr>
            <a:xfrm>
              <a:off x="1651143" y="2492481"/>
              <a:ext cx="5296690" cy="11716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 latinLnBrk="1">
                <a:lnSpc>
                  <a:spcPct val="107000"/>
                </a:lnSpc>
                <a:spcAft>
                  <a:spcPts val="800"/>
                </a:spcAft>
                <a:buAutoNum type="arabicPeriod"/>
              </a:pP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가상 장면 정보는 스피커로 방송하고 가상 장면 속의 인물이 의사소통</a:t>
              </a:r>
              <a:endParaRPr lang="en-US" altLang="ko-KR" sz="20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  <a:p>
              <a:pPr marL="342900" indent="-342900" algn="just" latinLnBrk="1">
                <a:lnSpc>
                  <a:spcPct val="107000"/>
                </a:lnSpc>
                <a:spcAft>
                  <a:spcPts val="800"/>
                </a:spcAft>
                <a:buAutoNum type="arabicPeriod"/>
              </a:pP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정보에 따라 환자에게 기억 훈련을 보조</a:t>
              </a:r>
              <a:r>
                <a:rPr lang="ko-KR" altLang="en-US" sz="2000" kern="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함</a:t>
              </a:r>
              <a:endParaRPr lang="ko-KR" altLang="ko-KR" sz="20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1581" y="1974154"/>
              <a:ext cx="375306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ko-KR" sz="2800" dirty="0">
                  <a:solidFill>
                    <a:srgbClr val="B1DDD6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자동</a:t>
              </a:r>
              <a:r>
                <a:rPr lang="ko-KR" altLang="ko-KR" sz="2800" dirty="0">
                  <a:solidFill>
                    <a:srgbClr val="B1DDD6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800" dirty="0">
                  <a:solidFill>
                    <a:srgbClr val="B1DDD6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안내방송기</a:t>
              </a:r>
              <a:endParaRPr lang="en-US" sz="2800" dirty="0">
                <a:solidFill>
                  <a:srgbClr val="B1DDD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EA4E993-CB2E-4694-BA75-03CCA1D6ACCC}"/>
              </a:ext>
            </a:extLst>
          </p:cNvPr>
          <p:cNvGrpSpPr/>
          <p:nvPr/>
        </p:nvGrpSpPr>
        <p:grpSpPr>
          <a:xfrm>
            <a:off x="8105389" y="6455544"/>
            <a:ext cx="5132622" cy="1022889"/>
            <a:chOff x="2535055" y="3755424"/>
            <a:chExt cx="5132622" cy="1022889"/>
          </a:xfrm>
        </p:grpSpPr>
        <p:sp>
          <p:nvSpPr>
            <p:cNvPr id="15" name="Object 15"/>
            <p:cNvSpPr txBox="1"/>
            <p:nvPr/>
          </p:nvSpPr>
          <p:spPr>
            <a:xfrm>
              <a:off x="3968396" y="4367944"/>
              <a:ext cx="3699281" cy="4103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1.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환자의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상호작용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정보를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kern="1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얻기</a:t>
              </a:r>
              <a:endParaRPr lang="ko-KR" altLang="ko-KR" sz="20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535055" y="3755424"/>
              <a:ext cx="375306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ko-KR" sz="2800" dirty="0">
                  <a:solidFill>
                    <a:srgbClr val="C0B9D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음성</a:t>
              </a:r>
              <a:r>
                <a:rPr lang="ko-KR" altLang="ko-KR" sz="2800" dirty="0">
                  <a:solidFill>
                    <a:srgbClr val="C0B9D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800" dirty="0">
                  <a:solidFill>
                    <a:srgbClr val="C0B9D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입력</a:t>
              </a:r>
              <a:r>
                <a:rPr lang="ko-KR" altLang="ko-KR" sz="2800" dirty="0">
                  <a:solidFill>
                    <a:srgbClr val="C0B9D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800" dirty="0">
                  <a:solidFill>
                    <a:srgbClr val="C0B9DF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장치</a:t>
              </a:r>
              <a:endParaRPr lang="en-US" sz="2800" dirty="0">
                <a:solidFill>
                  <a:srgbClr val="C0B9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93AD8B-8A7B-4A54-A4CE-0E4C585753E9}"/>
              </a:ext>
            </a:extLst>
          </p:cNvPr>
          <p:cNvGrpSpPr/>
          <p:nvPr/>
        </p:nvGrpSpPr>
        <p:grpSpPr>
          <a:xfrm>
            <a:off x="5238956" y="6464601"/>
            <a:ext cx="3788972" cy="997550"/>
            <a:chOff x="5280536" y="1866900"/>
            <a:chExt cx="3788972" cy="997550"/>
          </a:xfrm>
        </p:grpSpPr>
        <p:sp>
          <p:nvSpPr>
            <p:cNvPr id="17" name="Object 17"/>
            <p:cNvSpPr txBox="1"/>
            <p:nvPr/>
          </p:nvSpPr>
          <p:spPr>
            <a:xfrm>
              <a:off x="5486400" y="2464340"/>
              <a:ext cx="358310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1.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 가상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장면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정보를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000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저장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맑은 고딕" panose="020B0503020000020004" pitchFamily="50" charset="-127"/>
                </a:rPr>
                <a:t>함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280536" y="1866900"/>
              <a:ext cx="375306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ko-KR" sz="2800" dirty="0">
                  <a:solidFill>
                    <a:srgbClr val="B4C9E6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저장 장치</a:t>
              </a:r>
              <a:endParaRPr lang="en-US" sz="28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01" name="그룹 1001"/>
          <p:cNvGrpSpPr/>
          <p:nvPr/>
        </p:nvGrpSpPr>
        <p:grpSpPr>
          <a:xfrm rot="14386748">
            <a:off x="6590322" y="1798317"/>
            <a:ext cx="5296690" cy="6171429"/>
            <a:chOff x="6494512" y="1271905"/>
            <a:chExt cx="529669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12" y="1271905"/>
              <a:ext cx="5296690" cy="6171429"/>
            </a:xfrm>
            <a:prstGeom prst="rect">
              <a:avLst/>
            </a:prstGeom>
          </p:spPr>
        </p:pic>
      </p:grpSp>
      <p:sp>
        <p:nvSpPr>
          <p:cNvPr id="39" name="Freeform: Shape 20">
            <a:extLst>
              <a:ext uri="{FF2B5EF4-FFF2-40B4-BE49-F238E27FC236}">
                <a16:creationId xmlns:a16="http://schemas.microsoft.com/office/drawing/2014/main" id="{AF2FB148-BBDE-459A-96E7-C7AFDDE851A9}"/>
              </a:ext>
            </a:extLst>
          </p:cNvPr>
          <p:cNvSpPr>
            <a:spLocks noChangeAspect="1"/>
          </p:cNvSpPr>
          <p:nvPr/>
        </p:nvSpPr>
        <p:spPr bwMode="auto">
          <a:xfrm rot="21328545">
            <a:off x="8576866" y="3974926"/>
            <a:ext cx="478882" cy="477556"/>
          </a:xfrm>
          <a:custGeom>
            <a:avLst/>
            <a:gdLst>
              <a:gd name="connsiteX0" fmla="*/ 84666 w 508000"/>
              <a:gd name="connsiteY0" fmla="*/ 303955 h 506592"/>
              <a:gd name="connsiteX1" fmla="*/ 233680 w 508000"/>
              <a:gd name="connsiteY1" fmla="*/ 428915 h 506592"/>
              <a:gd name="connsiteX2" fmla="*/ 233680 w 508000"/>
              <a:gd name="connsiteY2" fmla="*/ 408651 h 506592"/>
              <a:gd name="connsiteX3" fmla="*/ 254000 w 508000"/>
              <a:gd name="connsiteY3" fmla="*/ 391765 h 506592"/>
              <a:gd name="connsiteX4" fmla="*/ 274320 w 508000"/>
              <a:gd name="connsiteY4" fmla="*/ 408651 h 506592"/>
              <a:gd name="connsiteX5" fmla="*/ 274320 w 508000"/>
              <a:gd name="connsiteY5" fmla="*/ 428915 h 506592"/>
              <a:gd name="connsiteX6" fmla="*/ 423334 w 508000"/>
              <a:gd name="connsiteY6" fmla="*/ 303955 h 506592"/>
              <a:gd name="connsiteX7" fmla="*/ 254000 w 508000"/>
              <a:gd name="connsiteY7" fmla="*/ 371501 h 506592"/>
              <a:gd name="connsiteX8" fmla="*/ 84666 w 508000"/>
              <a:gd name="connsiteY8" fmla="*/ 303955 h 506592"/>
              <a:gd name="connsiteX9" fmla="*/ 362374 w 508000"/>
              <a:gd name="connsiteY9" fmla="*/ 209392 h 506592"/>
              <a:gd name="connsiteX10" fmla="*/ 372534 w 508000"/>
              <a:gd name="connsiteY10" fmla="*/ 253296 h 506592"/>
              <a:gd name="connsiteX11" fmla="*/ 362374 w 508000"/>
              <a:gd name="connsiteY11" fmla="*/ 297201 h 506592"/>
              <a:gd name="connsiteX12" fmla="*/ 423334 w 508000"/>
              <a:gd name="connsiteY12" fmla="*/ 253296 h 506592"/>
              <a:gd name="connsiteX13" fmla="*/ 362374 w 508000"/>
              <a:gd name="connsiteY13" fmla="*/ 209392 h 506592"/>
              <a:gd name="connsiteX14" fmla="*/ 145626 w 508000"/>
              <a:gd name="connsiteY14" fmla="*/ 209392 h 506592"/>
              <a:gd name="connsiteX15" fmla="*/ 88053 w 508000"/>
              <a:gd name="connsiteY15" fmla="*/ 253296 h 506592"/>
              <a:gd name="connsiteX16" fmla="*/ 145626 w 508000"/>
              <a:gd name="connsiteY16" fmla="*/ 297201 h 506592"/>
              <a:gd name="connsiteX17" fmla="*/ 138853 w 508000"/>
              <a:gd name="connsiteY17" fmla="*/ 253296 h 506592"/>
              <a:gd name="connsiteX18" fmla="*/ 145626 w 508000"/>
              <a:gd name="connsiteY18" fmla="*/ 209392 h 506592"/>
              <a:gd name="connsiteX19" fmla="*/ 254413 w 508000"/>
              <a:gd name="connsiteY19" fmla="*/ 205451 h 506592"/>
              <a:gd name="connsiteX20" fmla="*/ 305363 w 508000"/>
              <a:gd name="connsiteY20" fmla="*/ 253005 h 506592"/>
              <a:gd name="connsiteX21" fmla="*/ 254413 w 508000"/>
              <a:gd name="connsiteY21" fmla="*/ 303955 h 506592"/>
              <a:gd name="connsiteX22" fmla="*/ 206859 w 508000"/>
              <a:gd name="connsiteY22" fmla="*/ 253005 h 506592"/>
              <a:gd name="connsiteX23" fmla="*/ 254413 w 508000"/>
              <a:gd name="connsiteY23" fmla="*/ 205451 h 506592"/>
              <a:gd name="connsiteX24" fmla="*/ 254000 w 508000"/>
              <a:gd name="connsiteY24" fmla="*/ 175618 h 506592"/>
              <a:gd name="connsiteX25" fmla="*/ 176106 w 508000"/>
              <a:gd name="connsiteY25" fmla="*/ 253296 h 506592"/>
              <a:gd name="connsiteX26" fmla="*/ 254000 w 508000"/>
              <a:gd name="connsiteY26" fmla="*/ 330974 h 506592"/>
              <a:gd name="connsiteX27" fmla="*/ 331894 w 508000"/>
              <a:gd name="connsiteY27" fmla="*/ 253296 h 506592"/>
              <a:gd name="connsiteX28" fmla="*/ 254000 w 508000"/>
              <a:gd name="connsiteY28" fmla="*/ 175618 h 506592"/>
              <a:gd name="connsiteX29" fmla="*/ 233680 w 508000"/>
              <a:gd name="connsiteY29" fmla="*/ 77677 h 506592"/>
              <a:gd name="connsiteX30" fmla="*/ 84666 w 508000"/>
              <a:gd name="connsiteY30" fmla="*/ 202637 h 506592"/>
              <a:gd name="connsiteX31" fmla="*/ 254000 w 508000"/>
              <a:gd name="connsiteY31" fmla="*/ 138468 h 506592"/>
              <a:gd name="connsiteX32" fmla="*/ 423334 w 508000"/>
              <a:gd name="connsiteY32" fmla="*/ 202637 h 506592"/>
              <a:gd name="connsiteX33" fmla="*/ 274320 w 508000"/>
              <a:gd name="connsiteY33" fmla="*/ 77677 h 506592"/>
              <a:gd name="connsiteX34" fmla="*/ 274320 w 508000"/>
              <a:gd name="connsiteY34" fmla="*/ 97941 h 506592"/>
              <a:gd name="connsiteX35" fmla="*/ 254000 w 508000"/>
              <a:gd name="connsiteY35" fmla="*/ 118205 h 506592"/>
              <a:gd name="connsiteX36" fmla="*/ 233680 w 508000"/>
              <a:gd name="connsiteY36" fmla="*/ 97941 h 506592"/>
              <a:gd name="connsiteX37" fmla="*/ 233680 w 508000"/>
              <a:gd name="connsiteY37" fmla="*/ 77677 h 506592"/>
              <a:gd name="connsiteX38" fmla="*/ 254000 w 508000"/>
              <a:gd name="connsiteY38" fmla="*/ 0 h 506592"/>
              <a:gd name="connsiteX39" fmla="*/ 274320 w 508000"/>
              <a:gd name="connsiteY39" fmla="*/ 20264 h 506592"/>
              <a:gd name="connsiteX40" fmla="*/ 274320 w 508000"/>
              <a:gd name="connsiteY40" fmla="*/ 40527 h 506592"/>
              <a:gd name="connsiteX41" fmla="*/ 470747 w 508000"/>
              <a:gd name="connsiteY41" fmla="*/ 233033 h 506592"/>
              <a:gd name="connsiteX42" fmla="*/ 491067 w 508000"/>
              <a:gd name="connsiteY42" fmla="*/ 233033 h 506592"/>
              <a:gd name="connsiteX43" fmla="*/ 508000 w 508000"/>
              <a:gd name="connsiteY43" fmla="*/ 253296 h 506592"/>
              <a:gd name="connsiteX44" fmla="*/ 491067 w 508000"/>
              <a:gd name="connsiteY44" fmla="*/ 273560 h 506592"/>
              <a:gd name="connsiteX45" fmla="*/ 470747 w 508000"/>
              <a:gd name="connsiteY45" fmla="*/ 273560 h 506592"/>
              <a:gd name="connsiteX46" fmla="*/ 274320 w 508000"/>
              <a:gd name="connsiteY46" fmla="*/ 469442 h 506592"/>
              <a:gd name="connsiteX47" fmla="*/ 274320 w 508000"/>
              <a:gd name="connsiteY47" fmla="*/ 489706 h 506592"/>
              <a:gd name="connsiteX48" fmla="*/ 254000 w 508000"/>
              <a:gd name="connsiteY48" fmla="*/ 506592 h 506592"/>
              <a:gd name="connsiteX49" fmla="*/ 233680 w 508000"/>
              <a:gd name="connsiteY49" fmla="*/ 489706 h 506592"/>
              <a:gd name="connsiteX50" fmla="*/ 233680 w 508000"/>
              <a:gd name="connsiteY50" fmla="*/ 469442 h 506592"/>
              <a:gd name="connsiteX51" fmla="*/ 40640 w 508000"/>
              <a:gd name="connsiteY51" fmla="*/ 273560 h 506592"/>
              <a:gd name="connsiteX52" fmla="*/ 20320 w 508000"/>
              <a:gd name="connsiteY52" fmla="*/ 273560 h 506592"/>
              <a:gd name="connsiteX53" fmla="*/ 0 w 508000"/>
              <a:gd name="connsiteY53" fmla="*/ 253296 h 506592"/>
              <a:gd name="connsiteX54" fmla="*/ 20320 w 508000"/>
              <a:gd name="connsiteY54" fmla="*/ 233033 h 506592"/>
              <a:gd name="connsiteX55" fmla="*/ 40640 w 508000"/>
              <a:gd name="connsiteY55" fmla="*/ 233033 h 506592"/>
              <a:gd name="connsiteX56" fmla="*/ 233680 w 508000"/>
              <a:gd name="connsiteY56" fmla="*/ 40527 h 506592"/>
              <a:gd name="connsiteX57" fmla="*/ 233680 w 508000"/>
              <a:gd name="connsiteY57" fmla="*/ 20264 h 506592"/>
              <a:gd name="connsiteX58" fmla="*/ 254000 w 508000"/>
              <a:gd name="connsiteY58" fmla="*/ 0 h 5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000" h="506592">
                <a:moveTo>
                  <a:pt x="84666" y="303955"/>
                </a:moveTo>
                <a:cubicBezTo>
                  <a:pt x="104986" y="371501"/>
                  <a:pt x="165946" y="422160"/>
                  <a:pt x="233680" y="428915"/>
                </a:cubicBezTo>
                <a:cubicBezTo>
                  <a:pt x="233680" y="428915"/>
                  <a:pt x="233680" y="428915"/>
                  <a:pt x="233680" y="408651"/>
                </a:cubicBezTo>
                <a:cubicBezTo>
                  <a:pt x="233680" y="398519"/>
                  <a:pt x="243840" y="391765"/>
                  <a:pt x="254000" y="391765"/>
                </a:cubicBezTo>
                <a:cubicBezTo>
                  <a:pt x="264160" y="391765"/>
                  <a:pt x="274320" y="398519"/>
                  <a:pt x="274320" y="408651"/>
                </a:cubicBezTo>
                <a:cubicBezTo>
                  <a:pt x="274320" y="408651"/>
                  <a:pt x="274320" y="408651"/>
                  <a:pt x="274320" y="428915"/>
                </a:cubicBezTo>
                <a:cubicBezTo>
                  <a:pt x="345440" y="422160"/>
                  <a:pt x="403014" y="371501"/>
                  <a:pt x="423334" y="303955"/>
                </a:cubicBezTo>
                <a:cubicBezTo>
                  <a:pt x="386080" y="334351"/>
                  <a:pt x="325120" y="371501"/>
                  <a:pt x="254000" y="371501"/>
                </a:cubicBezTo>
                <a:cubicBezTo>
                  <a:pt x="186266" y="371501"/>
                  <a:pt x="125306" y="334351"/>
                  <a:pt x="84666" y="303955"/>
                </a:cubicBezTo>
                <a:close/>
                <a:moveTo>
                  <a:pt x="362374" y="209392"/>
                </a:moveTo>
                <a:cubicBezTo>
                  <a:pt x="369147" y="222901"/>
                  <a:pt x="372534" y="239787"/>
                  <a:pt x="372534" y="253296"/>
                </a:cubicBezTo>
                <a:cubicBezTo>
                  <a:pt x="372534" y="270183"/>
                  <a:pt x="369147" y="283692"/>
                  <a:pt x="362374" y="297201"/>
                </a:cubicBezTo>
                <a:cubicBezTo>
                  <a:pt x="389467" y="283692"/>
                  <a:pt x="409787" y="266805"/>
                  <a:pt x="423334" y="253296"/>
                </a:cubicBezTo>
                <a:cubicBezTo>
                  <a:pt x="409787" y="243164"/>
                  <a:pt x="389467" y="226278"/>
                  <a:pt x="362374" y="209392"/>
                </a:cubicBezTo>
                <a:close/>
                <a:moveTo>
                  <a:pt x="145626" y="209392"/>
                </a:moveTo>
                <a:cubicBezTo>
                  <a:pt x="118533" y="226278"/>
                  <a:pt x="98213" y="243164"/>
                  <a:pt x="88053" y="253296"/>
                </a:cubicBezTo>
                <a:cubicBezTo>
                  <a:pt x="98213" y="266805"/>
                  <a:pt x="118533" y="283692"/>
                  <a:pt x="145626" y="297201"/>
                </a:cubicBezTo>
                <a:cubicBezTo>
                  <a:pt x="138853" y="283692"/>
                  <a:pt x="138853" y="270183"/>
                  <a:pt x="138853" y="253296"/>
                </a:cubicBezTo>
                <a:cubicBezTo>
                  <a:pt x="138853" y="239787"/>
                  <a:pt x="138853" y="222901"/>
                  <a:pt x="145626" y="209392"/>
                </a:cubicBezTo>
                <a:close/>
                <a:moveTo>
                  <a:pt x="254413" y="205451"/>
                </a:moveTo>
                <a:cubicBezTo>
                  <a:pt x="281586" y="205451"/>
                  <a:pt x="305363" y="225831"/>
                  <a:pt x="305363" y="253005"/>
                </a:cubicBezTo>
                <a:cubicBezTo>
                  <a:pt x="305363" y="280178"/>
                  <a:pt x="281586" y="303955"/>
                  <a:pt x="254413" y="303955"/>
                </a:cubicBezTo>
                <a:cubicBezTo>
                  <a:pt x="227239" y="303955"/>
                  <a:pt x="206859" y="280178"/>
                  <a:pt x="206859" y="253005"/>
                </a:cubicBezTo>
                <a:cubicBezTo>
                  <a:pt x="206859" y="225831"/>
                  <a:pt x="227239" y="205451"/>
                  <a:pt x="254413" y="205451"/>
                </a:cubicBezTo>
                <a:close/>
                <a:moveTo>
                  <a:pt x="254000" y="175618"/>
                </a:moveTo>
                <a:cubicBezTo>
                  <a:pt x="209974" y="175618"/>
                  <a:pt x="176106" y="209392"/>
                  <a:pt x="176106" y="253296"/>
                </a:cubicBezTo>
                <a:cubicBezTo>
                  <a:pt x="176106" y="297201"/>
                  <a:pt x="209974" y="330974"/>
                  <a:pt x="254000" y="330974"/>
                </a:cubicBezTo>
                <a:cubicBezTo>
                  <a:pt x="298027" y="330974"/>
                  <a:pt x="331894" y="297201"/>
                  <a:pt x="331894" y="253296"/>
                </a:cubicBezTo>
                <a:cubicBezTo>
                  <a:pt x="331894" y="209392"/>
                  <a:pt x="298027" y="175618"/>
                  <a:pt x="254000" y="175618"/>
                </a:cubicBezTo>
                <a:close/>
                <a:moveTo>
                  <a:pt x="233680" y="77677"/>
                </a:moveTo>
                <a:cubicBezTo>
                  <a:pt x="165946" y="87809"/>
                  <a:pt x="104986" y="138468"/>
                  <a:pt x="84666" y="202637"/>
                </a:cubicBezTo>
                <a:cubicBezTo>
                  <a:pt x="125306" y="172241"/>
                  <a:pt x="186266" y="138468"/>
                  <a:pt x="254000" y="138468"/>
                </a:cubicBezTo>
                <a:cubicBezTo>
                  <a:pt x="325120" y="138468"/>
                  <a:pt x="386080" y="172241"/>
                  <a:pt x="423334" y="202637"/>
                </a:cubicBezTo>
                <a:cubicBezTo>
                  <a:pt x="403014" y="138468"/>
                  <a:pt x="345440" y="87809"/>
                  <a:pt x="274320" y="77677"/>
                </a:cubicBezTo>
                <a:cubicBezTo>
                  <a:pt x="274320" y="77677"/>
                  <a:pt x="274320" y="77677"/>
                  <a:pt x="274320" y="97941"/>
                </a:cubicBezTo>
                <a:cubicBezTo>
                  <a:pt x="274320" y="108073"/>
                  <a:pt x="264160" y="118205"/>
                  <a:pt x="254000" y="118205"/>
                </a:cubicBezTo>
                <a:cubicBezTo>
                  <a:pt x="243840" y="118205"/>
                  <a:pt x="233680" y="108073"/>
                  <a:pt x="233680" y="97941"/>
                </a:cubicBezTo>
                <a:cubicBezTo>
                  <a:pt x="233680" y="97941"/>
                  <a:pt x="233680" y="97941"/>
                  <a:pt x="233680" y="77677"/>
                </a:cubicBezTo>
                <a:close/>
                <a:moveTo>
                  <a:pt x="254000" y="0"/>
                </a:moveTo>
                <a:cubicBezTo>
                  <a:pt x="264160" y="0"/>
                  <a:pt x="274320" y="10132"/>
                  <a:pt x="274320" y="20264"/>
                </a:cubicBezTo>
                <a:cubicBezTo>
                  <a:pt x="274320" y="20264"/>
                  <a:pt x="274320" y="20264"/>
                  <a:pt x="274320" y="40527"/>
                </a:cubicBezTo>
                <a:cubicBezTo>
                  <a:pt x="375920" y="50659"/>
                  <a:pt x="460587" y="131714"/>
                  <a:pt x="470747" y="233033"/>
                </a:cubicBezTo>
                <a:cubicBezTo>
                  <a:pt x="470747" y="233033"/>
                  <a:pt x="470747" y="233033"/>
                  <a:pt x="491067" y="233033"/>
                </a:cubicBezTo>
                <a:cubicBezTo>
                  <a:pt x="501227" y="233033"/>
                  <a:pt x="508000" y="243164"/>
                  <a:pt x="508000" y="253296"/>
                </a:cubicBezTo>
                <a:cubicBezTo>
                  <a:pt x="508000" y="263428"/>
                  <a:pt x="501227" y="273560"/>
                  <a:pt x="491067" y="273560"/>
                </a:cubicBezTo>
                <a:cubicBezTo>
                  <a:pt x="491067" y="273560"/>
                  <a:pt x="491067" y="273560"/>
                  <a:pt x="470747" y="273560"/>
                </a:cubicBezTo>
                <a:cubicBezTo>
                  <a:pt x="460587" y="374878"/>
                  <a:pt x="375920" y="459310"/>
                  <a:pt x="274320" y="469442"/>
                </a:cubicBezTo>
                <a:cubicBezTo>
                  <a:pt x="274320" y="469442"/>
                  <a:pt x="274320" y="469442"/>
                  <a:pt x="274320" y="489706"/>
                </a:cubicBezTo>
                <a:cubicBezTo>
                  <a:pt x="274320" y="499838"/>
                  <a:pt x="264160" y="506592"/>
                  <a:pt x="254000" y="506592"/>
                </a:cubicBezTo>
                <a:cubicBezTo>
                  <a:pt x="243840" y="506592"/>
                  <a:pt x="233680" y="499838"/>
                  <a:pt x="233680" y="489706"/>
                </a:cubicBezTo>
                <a:cubicBezTo>
                  <a:pt x="233680" y="489706"/>
                  <a:pt x="233680" y="489706"/>
                  <a:pt x="233680" y="469442"/>
                </a:cubicBezTo>
                <a:cubicBezTo>
                  <a:pt x="132080" y="459310"/>
                  <a:pt x="50800" y="374878"/>
                  <a:pt x="40640" y="273560"/>
                </a:cubicBezTo>
                <a:cubicBezTo>
                  <a:pt x="40640" y="273560"/>
                  <a:pt x="40640" y="273560"/>
                  <a:pt x="20320" y="273560"/>
                </a:cubicBezTo>
                <a:cubicBezTo>
                  <a:pt x="10160" y="273560"/>
                  <a:pt x="0" y="263428"/>
                  <a:pt x="0" y="253296"/>
                </a:cubicBezTo>
                <a:cubicBezTo>
                  <a:pt x="0" y="243164"/>
                  <a:pt x="10160" y="233033"/>
                  <a:pt x="20320" y="233033"/>
                </a:cubicBezTo>
                <a:cubicBezTo>
                  <a:pt x="20320" y="233033"/>
                  <a:pt x="20320" y="233033"/>
                  <a:pt x="40640" y="233033"/>
                </a:cubicBezTo>
                <a:cubicBezTo>
                  <a:pt x="50800" y="131714"/>
                  <a:pt x="132080" y="50659"/>
                  <a:pt x="233680" y="40527"/>
                </a:cubicBezTo>
                <a:cubicBezTo>
                  <a:pt x="233680" y="40527"/>
                  <a:pt x="233680" y="40527"/>
                  <a:pt x="233680" y="20264"/>
                </a:cubicBezTo>
                <a:cubicBezTo>
                  <a:pt x="233680" y="10132"/>
                  <a:pt x="243840" y="0"/>
                  <a:pt x="25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 defTabSz="1219170"/>
            <a:endParaRPr sz="2400" dirty="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42" name="그룹 1008">
            <a:extLst>
              <a:ext uri="{FF2B5EF4-FFF2-40B4-BE49-F238E27FC236}">
                <a16:creationId xmlns:a16="http://schemas.microsoft.com/office/drawing/2014/main" id="{A79214D1-0775-45FB-9DD4-829759752784}"/>
              </a:ext>
            </a:extLst>
          </p:cNvPr>
          <p:cNvGrpSpPr/>
          <p:nvPr/>
        </p:nvGrpSpPr>
        <p:grpSpPr>
          <a:xfrm rot="20840748">
            <a:off x="8272943" y="4665673"/>
            <a:ext cx="477504" cy="453840"/>
            <a:chOff x="8482892" y="5829880"/>
            <a:chExt cx="1154063" cy="1096871"/>
          </a:xfrm>
          <a:noFill/>
        </p:grpSpPr>
        <p:pic>
          <p:nvPicPr>
            <p:cNvPr id="43" name="Object 33">
              <a:extLst>
                <a:ext uri="{FF2B5EF4-FFF2-40B4-BE49-F238E27FC236}">
                  <a16:creationId xmlns:a16="http://schemas.microsoft.com/office/drawing/2014/main" id="{4EDF1332-87D7-4CE9-8FDC-ED625F1E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892" y="5829880"/>
              <a:ext cx="1154063" cy="1096871"/>
            </a:xfrm>
            <a:prstGeom prst="rect">
              <a:avLst/>
            </a:prstGeom>
            <a:grpFill/>
          </p:spPr>
        </p:pic>
      </p:grpSp>
      <p:sp>
        <p:nvSpPr>
          <p:cNvPr id="46" name="Freeform: Shape 25">
            <a:extLst>
              <a:ext uri="{FF2B5EF4-FFF2-40B4-BE49-F238E27FC236}">
                <a16:creationId xmlns:a16="http://schemas.microsoft.com/office/drawing/2014/main" id="{27EA5AFA-8AAD-4EE5-A7FD-3FD711509EC2}"/>
              </a:ext>
            </a:extLst>
          </p:cNvPr>
          <p:cNvSpPr>
            <a:spLocks noChangeAspect="1"/>
          </p:cNvSpPr>
          <p:nvPr/>
        </p:nvSpPr>
        <p:spPr bwMode="auto">
          <a:xfrm rot="21079053">
            <a:off x="9400985" y="4093378"/>
            <a:ext cx="394938" cy="395100"/>
          </a:xfrm>
          <a:custGeom>
            <a:avLst/>
            <a:gdLst>
              <a:gd name="connsiteX0" fmla="*/ 185778 w 502142"/>
              <a:gd name="connsiteY0" fmla="*/ 245107 h 502347"/>
              <a:gd name="connsiteX1" fmla="*/ 181850 w 502142"/>
              <a:gd name="connsiteY1" fmla="*/ 247726 h 502347"/>
              <a:gd name="connsiteX2" fmla="*/ 196252 w 502142"/>
              <a:gd name="connsiteY2" fmla="*/ 262134 h 502347"/>
              <a:gd name="connsiteX3" fmla="*/ 198871 w 502142"/>
              <a:gd name="connsiteY3" fmla="*/ 259515 h 502347"/>
              <a:gd name="connsiteX4" fmla="*/ 198871 w 502142"/>
              <a:gd name="connsiteY4" fmla="*/ 258205 h 502347"/>
              <a:gd name="connsiteX5" fmla="*/ 197562 w 502142"/>
              <a:gd name="connsiteY5" fmla="*/ 256895 h 502347"/>
              <a:gd name="connsiteX6" fmla="*/ 196252 w 502142"/>
              <a:gd name="connsiteY6" fmla="*/ 255585 h 502347"/>
              <a:gd name="connsiteX7" fmla="*/ 187087 w 502142"/>
              <a:gd name="connsiteY7" fmla="*/ 245107 h 502347"/>
              <a:gd name="connsiteX8" fmla="*/ 185778 w 502142"/>
              <a:gd name="connsiteY8" fmla="*/ 245107 h 502347"/>
              <a:gd name="connsiteX9" fmla="*/ 300657 w 502142"/>
              <a:gd name="connsiteY9" fmla="*/ 124890 h 502347"/>
              <a:gd name="connsiteX10" fmla="*/ 333369 w 502142"/>
              <a:gd name="connsiteY10" fmla="*/ 157500 h 502347"/>
              <a:gd name="connsiteX11" fmla="*/ 300657 w 502142"/>
              <a:gd name="connsiteY11" fmla="*/ 191414 h 502347"/>
              <a:gd name="connsiteX12" fmla="*/ 267945 w 502142"/>
              <a:gd name="connsiteY12" fmla="*/ 157500 h 502347"/>
              <a:gd name="connsiteX13" fmla="*/ 300657 w 502142"/>
              <a:gd name="connsiteY13" fmla="*/ 124890 h 502347"/>
              <a:gd name="connsiteX14" fmla="*/ 251242 w 502142"/>
              <a:gd name="connsiteY14" fmla="*/ 83999 h 502347"/>
              <a:gd name="connsiteX15" fmla="*/ 180541 w 502142"/>
              <a:gd name="connsiteY15" fmla="*/ 99717 h 502347"/>
              <a:gd name="connsiteX16" fmla="*/ 99366 w 502142"/>
              <a:gd name="connsiteY16" fmla="*/ 321076 h 502347"/>
              <a:gd name="connsiteX17" fmla="*/ 251242 w 502142"/>
              <a:gd name="connsiteY17" fmla="*/ 419313 h 502347"/>
              <a:gd name="connsiteX18" fmla="*/ 268263 w 502142"/>
              <a:gd name="connsiteY18" fmla="*/ 418003 h 502347"/>
              <a:gd name="connsiteX19" fmla="*/ 264335 w 502142"/>
              <a:gd name="connsiteY19" fmla="*/ 418003 h 502347"/>
              <a:gd name="connsiteX20" fmla="*/ 253861 w 502142"/>
              <a:gd name="connsiteY20" fmla="*/ 399665 h 502347"/>
              <a:gd name="connsiteX21" fmla="*/ 270881 w 502142"/>
              <a:gd name="connsiteY21" fmla="*/ 336794 h 502347"/>
              <a:gd name="connsiteX22" fmla="*/ 251242 w 502142"/>
              <a:gd name="connsiteY22" fmla="*/ 307978 h 502347"/>
              <a:gd name="connsiteX23" fmla="*/ 247314 w 502142"/>
              <a:gd name="connsiteY23" fmla="*/ 306668 h 502347"/>
              <a:gd name="connsiteX24" fmla="*/ 236840 w 502142"/>
              <a:gd name="connsiteY24" fmla="*/ 335484 h 502347"/>
              <a:gd name="connsiteX25" fmla="*/ 222438 w 502142"/>
              <a:gd name="connsiteY25" fmla="*/ 345963 h 502347"/>
              <a:gd name="connsiteX26" fmla="*/ 173995 w 502142"/>
              <a:gd name="connsiteY26" fmla="*/ 348582 h 502347"/>
              <a:gd name="connsiteX27" fmla="*/ 158283 w 502142"/>
              <a:gd name="connsiteY27" fmla="*/ 334174 h 502347"/>
              <a:gd name="connsiteX28" fmla="*/ 172685 w 502142"/>
              <a:gd name="connsiteY28" fmla="*/ 318457 h 502347"/>
              <a:gd name="connsiteX29" fmla="*/ 211964 w 502142"/>
              <a:gd name="connsiteY29" fmla="*/ 315837 h 502347"/>
              <a:gd name="connsiteX30" fmla="*/ 223747 w 502142"/>
              <a:gd name="connsiteY30" fmla="*/ 283092 h 502347"/>
              <a:gd name="connsiteX31" fmla="*/ 225056 w 502142"/>
              <a:gd name="connsiteY31" fmla="*/ 272613 h 502347"/>
              <a:gd name="connsiteX32" fmla="*/ 242077 w 502142"/>
              <a:gd name="connsiteY32" fmla="*/ 217601 h 502347"/>
              <a:gd name="connsiteX33" fmla="*/ 234221 w 502142"/>
              <a:gd name="connsiteY33" fmla="*/ 221530 h 502347"/>
              <a:gd name="connsiteX34" fmla="*/ 211964 w 502142"/>
              <a:gd name="connsiteY34" fmla="*/ 247726 h 502347"/>
              <a:gd name="connsiteX35" fmla="*/ 201489 w 502142"/>
              <a:gd name="connsiteY35" fmla="*/ 256895 h 502347"/>
              <a:gd name="connsiteX36" fmla="*/ 201489 w 502142"/>
              <a:gd name="connsiteY36" fmla="*/ 262134 h 502347"/>
              <a:gd name="connsiteX37" fmla="*/ 197562 w 502142"/>
              <a:gd name="connsiteY37" fmla="*/ 264754 h 502347"/>
              <a:gd name="connsiteX38" fmla="*/ 211964 w 502142"/>
              <a:gd name="connsiteY38" fmla="*/ 279162 h 502347"/>
              <a:gd name="connsiteX39" fmla="*/ 175304 w 502142"/>
              <a:gd name="connsiteY39" fmla="*/ 311908 h 502347"/>
              <a:gd name="connsiteX40" fmla="*/ 130788 w 502142"/>
              <a:gd name="connsiteY40" fmla="*/ 264754 h 502347"/>
              <a:gd name="connsiteX41" fmla="*/ 166139 w 502142"/>
              <a:gd name="connsiteY41" fmla="*/ 230699 h 502347"/>
              <a:gd name="connsiteX42" fmla="*/ 179232 w 502142"/>
              <a:gd name="connsiteY42" fmla="*/ 245107 h 502347"/>
              <a:gd name="connsiteX43" fmla="*/ 183159 w 502142"/>
              <a:gd name="connsiteY43" fmla="*/ 242487 h 502347"/>
              <a:gd name="connsiteX44" fmla="*/ 187087 w 502142"/>
              <a:gd name="connsiteY44" fmla="*/ 241177 h 502347"/>
              <a:gd name="connsiteX45" fmla="*/ 187087 w 502142"/>
              <a:gd name="connsiteY45" fmla="*/ 239867 h 502347"/>
              <a:gd name="connsiteX46" fmla="*/ 222438 w 502142"/>
              <a:gd name="connsiteY46" fmla="*/ 199263 h 502347"/>
              <a:gd name="connsiteX47" fmla="*/ 270881 w 502142"/>
              <a:gd name="connsiteY47" fmla="*/ 186165 h 502347"/>
              <a:gd name="connsiteX48" fmla="*/ 276118 w 502142"/>
              <a:gd name="connsiteY48" fmla="*/ 186165 h 502347"/>
              <a:gd name="connsiteX49" fmla="*/ 283974 w 502142"/>
              <a:gd name="connsiteY49" fmla="*/ 187475 h 502347"/>
              <a:gd name="connsiteX50" fmla="*/ 286592 w 502142"/>
              <a:gd name="connsiteY50" fmla="*/ 188785 h 502347"/>
              <a:gd name="connsiteX51" fmla="*/ 291830 w 502142"/>
              <a:gd name="connsiteY51" fmla="*/ 191404 h 502347"/>
              <a:gd name="connsiteX52" fmla="*/ 304922 w 502142"/>
              <a:gd name="connsiteY52" fmla="*/ 208432 h 502347"/>
              <a:gd name="connsiteX53" fmla="*/ 304922 w 502142"/>
              <a:gd name="connsiteY53" fmla="*/ 209742 h 502347"/>
              <a:gd name="connsiteX54" fmla="*/ 321943 w 502142"/>
              <a:gd name="connsiteY54" fmla="*/ 222840 h 502347"/>
              <a:gd name="connsiteX55" fmla="*/ 350747 w 502142"/>
              <a:gd name="connsiteY55" fmla="*/ 218910 h 502347"/>
              <a:gd name="connsiteX56" fmla="*/ 367768 w 502142"/>
              <a:gd name="connsiteY56" fmla="*/ 220220 h 502347"/>
              <a:gd name="connsiteX57" fmla="*/ 366458 w 502142"/>
              <a:gd name="connsiteY57" fmla="*/ 238558 h 502347"/>
              <a:gd name="connsiteX58" fmla="*/ 332417 w 502142"/>
              <a:gd name="connsiteY58" fmla="*/ 250346 h 502347"/>
              <a:gd name="connsiteX59" fmla="*/ 315397 w 502142"/>
              <a:gd name="connsiteY59" fmla="*/ 247726 h 502347"/>
              <a:gd name="connsiteX60" fmla="*/ 298376 w 502142"/>
              <a:gd name="connsiteY60" fmla="*/ 239867 h 502347"/>
              <a:gd name="connsiteX61" fmla="*/ 282665 w 502142"/>
              <a:gd name="connsiteY61" fmla="*/ 290950 h 502347"/>
              <a:gd name="connsiteX62" fmla="*/ 280046 w 502142"/>
              <a:gd name="connsiteY62" fmla="*/ 296190 h 502347"/>
              <a:gd name="connsiteX63" fmla="*/ 299685 w 502142"/>
              <a:gd name="connsiteY63" fmla="*/ 325006 h 502347"/>
              <a:gd name="connsiteX64" fmla="*/ 302304 w 502142"/>
              <a:gd name="connsiteY64" fmla="*/ 336794 h 502347"/>
              <a:gd name="connsiteX65" fmla="*/ 282665 w 502142"/>
              <a:gd name="connsiteY65" fmla="*/ 407524 h 502347"/>
              <a:gd name="connsiteX66" fmla="*/ 272190 w 502142"/>
              <a:gd name="connsiteY66" fmla="*/ 418003 h 502347"/>
              <a:gd name="connsiteX67" fmla="*/ 320634 w 502142"/>
              <a:gd name="connsiteY67" fmla="*/ 403595 h 502347"/>
              <a:gd name="connsiteX68" fmla="*/ 403118 w 502142"/>
              <a:gd name="connsiteY68" fmla="*/ 180926 h 502347"/>
              <a:gd name="connsiteX69" fmla="*/ 251242 w 502142"/>
              <a:gd name="connsiteY69" fmla="*/ 83999 h 502347"/>
              <a:gd name="connsiteX70" fmla="*/ 324562 w 502142"/>
              <a:gd name="connsiteY70" fmla="*/ 1480 h 502347"/>
              <a:gd name="connsiteX71" fmla="*/ 357294 w 502142"/>
              <a:gd name="connsiteY71" fmla="*/ 14579 h 502347"/>
              <a:gd name="connsiteX72" fmla="*/ 376933 w 502142"/>
              <a:gd name="connsiteY72" fmla="*/ 56493 h 502347"/>
              <a:gd name="connsiteX73" fmla="*/ 366458 w 502142"/>
              <a:gd name="connsiteY73" fmla="*/ 82689 h 502347"/>
              <a:gd name="connsiteX74" fmla="*/ 410974 w 502142"/>
              <a:gd name="connsiteY74" fmla="*/ 123294 h 502347"/>
              <a:gd name="connsiteX75" fmla="*/ 435850 w 502142"/>
              <a:gd name="connsiteY75" fmla="*/ 110195 h 502347"/>
              <a:gd name="connsiteX76" fmla="*/ 479056 w 502142"/>
              <a:gd name="connsiteY76" fmla="*/ 127223 h 502347"/>
              <a:gd name="connsiteX77" fmla="*/ 493458 w 502142"/>
              <a:gd name="connsiteY77" fmla="*/ 159969 h 502347"/>
              <a:gd name="connsiteX78" fmla="*/ 477747 w 502142"/>
              <a:gd name="connsiteY78" fmla="*/ 201883 h 502347"/>
              <a:gd name="connsiteX79" fmla="*/ 452871 w 502142"/>
              <a:gd name="connsiteY79" fmla="*/ 213671 h 502347"/>
              <a:gd name="connsiteX80" fmla="*/ 454180 w 502142"/>
              <a:gd name="connsiteY80" fmla="*/ 272613 h 502347"/>
              <a:gd name="connsiteX81" fmla="*/ 481675 w 502142"/>
              <a:gd name="connsiteY81" fmla="*/ 283092 h 502347"/>
              <a:gd name="connsiteX82" fmla="*/ 500005 w 502142"/>
              <a:gd name="connsiteY82" fmla="*/ 323696 h 502347"/>
              <a:gd name="connsiteX83" fmla="*/ 488221 w 502142"/>
              <a:gd name="connsiteY83" fmla="*/ 357751 h 502347"/>
              <a:gd name="connsiteX84" fmla="*/ 471201 w 502142"/>
              <a:gd name="connsiteY84" fmla="*/ 376089 h 502347"/>
              <a:gd name="connsiteX85" fmla="*/ 446324 w 502142"/>
              <a:gd name="connsiteY85" fmla="*/ 377399 h 502347"/>
              <a:gd name="connsiteX86" fmla="*/ 420139 w 502142"/>
              <a:gd name="connsiteY86" fmla="*/ 366920 h 502347"/>
              <a:gd name="connsiteX87" fmla="*/ 379551 w 502142"/>
              <a:gd name="connsiteY87" fmla="*/ 410144 h 502347"/>
              <a:gd name="connsiteX88" fmla="*/ 391335 w 502142"/>
              <a:gd name="connsiteY88" fmla="*/ 436340 h 502347"/>
              <a:gd name="connsiteX89" fmla="*/ 375623 w 502142"/>
              <a:gd name="connsiteY89" fmla="*/ 479564 h 502347"/>
              <a:gd name="connsiteX90" fmla="*/ 342891 w 502142"/>
              <a:gd name="connsiteY90" fmla="*/ 493972 h 502347"/>
              <a:gd name="connsiteX91" fmla="*/ 300995 w 502142"/>
              <a:gd name="connsiteY91" fmla="*/ 478255 h 502347"/>
              <a:gd name="connsiteX92" fmla="*/ 289211 w 502142"/>
              <a:gd name="connsiteY92" fmla="*/ 453368 h 502347"/>
              <a:gd name="connsiteX93" fmla="*/ 228984 w 502142"/>
              <a:gd name="connsiteY93" fmla="*/ 454678 h 502347"/>
              <a:gd name="connsiteX94" fmla="*/ 219819 w 502142"/>
              <a:gd name="connsiteY94" fmla="*/ 482184 h 502347"/>
              <a:gd name="connsiteX95" fmla="*/ 202799 w 502142"/>
              <a:gd name="connsiteY95" fmla="*/ 499212 h 502347"/>
              <a:gd name="connsiteX96" fmla="*/ 177922 w 502142"/>
              <a:gd name="connsiteY96" fmla="*/ 500522 h 502347"/>
              <a:gd name="connsiteX97" fmla="*/ 143881 w 502142"/>
              <a:gd name="connsiteY97" fmla="*/ 488733 h 502347"/>
              <a:gd name="connsiteX98" fmla="*/ 126861 w 502142"/>
              <a:gd name="connsiteY98" fmla="*/ 471705 h 502347"/>
              <a:gd name="connsiteX99" fmla="*/ 125551 w 502142"/>
              <a:gd name="connsiteY99" fmla="*/ 446819 h 502347"/>
              <a:gd name="connsiteX100" fmla="*/ 134716 w 502142"/>
              <a:gd name="connsiteY100" fmla="*/ 420623 h 502347"/>
              <a:gd name="connsiteX101" fmla="*/ 91510 w 502142"/>
              <a:gd name="connsiteY101" fmla="*/ 380018 h 502347"/>
              <a:gd name="connsiteX102" fmla="*/ 66634 w 502142"/>
              <a:gd name="connsiteY102" fmla="*/ 391807 h 502347"/>
              <a:gd name="connsiteX103" fmla="*/ 23428 w 502142"/>
              <a:gd name="connsiteY103" fmla="*/ 376089 h 502347"/>
              <a:gd name="connsiteX104" fmla="*/ 7716 w 502142"/>
              <a:gd name="connsiteY104" fmla="*/ 343343 h 502347"/>
              <a:gd name="connsiteX105" fmla="*/ 23428 w 502142"/>
              <a:gd name="connsiteY105" fmla="*/ 300119 h 502347"/>
              <a:gd name="connsiteX106" fmla="*/ 49613 w 502142"/>
              <a:gd name="connsiteY106" fmla="*/ 288331 h 502347"/>
              <a:gd name="connsiteX107" fmla="*/ 48304 w 502142"/>
              <a:gd name="connsiteY107" fmla="*/ 229389 h 502347"/>
              <a:gd name="connsiteX108" fmla="*/ 20809 w 502142"/>
              <a:gd name="connsiteY108" fmla="*/ 220220 h 502347"/>
              <a:gd name="connsiteX109" fmla="*/ 2479 w 502142"/>
              <a:gd name="connsiteY109" fmla="*/ 203193 h 502347"/>
              <a:gd name="connsiteX110" fmla="*/ 2479 w 502142"/>
              <a:gd name="connsiteY110" fmla="*/ 178306 h 502347"/>
              <a:gd name="connsiteX111" fmla="*/ 14263 w 502142"/>
              <a:gd name="connsiteY111" fmla="*/ 144251 h 502347"/>
              <a:gd name="connsiteX112" fmla="*/ 56159 w 502142"/>
              <a:gd name="connsiteY112" fmla="*/ 125913 h 502347"/>
              <a:gd name="connsiteX113" fmla="*/ 82345 w 502142"/>
              <a:gd name="connsiteY113" fmla="*/ 135082 h 502347"/>
              <a:gd name="connsiteX114" fmla="*/ 122933 w 502142"/>
              <a:gd name="connsiteY114" fmla="*/ 91858 h 502347"/>
              <a:gd name="connsiteX115" fmla="*/ 111149 w 502142"/>
              <a:gd name="connsiteY115" fmla="*/ 65662 h 502347"/>
              <a:gd name="connsiteX116" fmla="*/ 126861 w 502142"/>
              <a:gd name="connsiteY116" fmla="*/ 23747 h 502347"/>
              <a:gd name="connsiteX117" fmla="*/ 159592 w 502142"/>
              <a:gd name="connsiteY117" fmla="*/ 8029 h 502347"/>
              <a:gd name="connsiteX118" fmla="*/ 201489 w 502142"/>
              <a:gd name="connsiteY118" fmla="*/ 23747 h 502347"/>
              <a:gd name="connsiteX119" fmla="*/ 213273 w 502142"/>
              <a:gd name="connsiteY119" fmla="*/ 49944 h 502347"/>
              <a:gd name="connsiteX120" fmla="*/ 272190 w 502142"/>
              <a:gd name="connsiteY120" fmla="*/ 47324 h 502347"/>
              <a:gd name="connsiteX121" fmla="*/ 282665 w 502142"/>
              <a:gd name="connsiteY121" fmla="*/ 21128 h 502347"/>
              <a:gd name="connsiteX122" fmla="*/ 324562 w 502142"/>
              <a:gd name="connsiteY122" fmla="*/ 1480 h 50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02142" h="502347">
                <a:moveTo>
                  <a:pt x="185778" y="245107"/>
                </a:moveTo>
                <a:cubicBezTo>
                  <a:pt x="185778" y="245107"/>
                  <a:pt x="185778" y="245107"/>
                  <a:pt x="181850" y="247726"/>
                </a:cubicBezTo>
                <a:cubicBezTo>
                  <a:pt x="181850" y="247726"/>
                  <a:pt x="181850" y="247726"/>
                  <a:pt x="196252" y="262134"/>
                </a:cubicBezTo>
                <a:cubicBezTo>
                  <a:pt x="196252" y="262134"/>
                  <a:pt x="196252" y="262134"/>
                  <a:pt x="198871" y="259515"/>
                </a:cubicBezTo>
                <a:cubicBezTo>
                  <a:pt x="198871" y="259515"/>
                  <a:pt x="198871" y="258205"/>
                  <a:pt x="198871" y="258205"/>
                </a:cubicBezTo>
                <a:cubicBezTo>
                  <a:pt x="198871" y="258205"/>
                  <a:pt x="198871" y="258205"/>
                  <a:pt x="197562" y="256895"/>
                </a:cubicBezTo>
                <a:cubicBezTo>
                  <a:pt x="197562" y="256895"/>
                  <a:pt x="196252" y="256895"/>
                  <a:pt x="196252" y="255585"/>
                </a:cubicBezTo>
                <a:cubicBezTo>
                  <a:pt x="191015" y="254275"/>
                  <a:pt x="187087" y="250346"/>
                  <a:pt x="187087" y="245107"/>
                </a:cubicBezTo>
                <a:cubicBezTo>
                  <a:pt x="187087" y="245107"/>
                  <a:pt x="187087" y="245107"/>
                  <a:pt x="185778" y="245107"/>
                </a:cubicBezTo>
                <a:close/>
                <a:moveTo>
                  <a:pt x="300657" y="124890"/>
                </a:moveTo>
                <a:cubicBezTo>
                  <a:pt x="318976" y="124890"/>
                  <a:pt x="333369" y="140543"/>
                  <a:pt x="333369" y="157500"/>
                </a:cubicBezTo>
                <a:cubicBezTo>
                  <a:pt x="333369" y="175761"/>
                  <a:pt x="318976" y="191414"/>
                  <a:pt x="300657" y="191414"/>
                </a:cubicBezTo>
                <a:cubicBezTo>
                  <a:pt x="282339" y="191414"/>
                  <a:pt x="267945" y="175761"/>
                  <a:pt x="267945" y="157500"/>
                </a:cubicBezTo>
                <a:cubicBezTo>
                  <a:pt x="267945" y="140543"/>
                  <a:pt x="282339" y="124890"/>
                  <a:pt x="300657" y="124890"/>
                </a:cubicBezTo>
                <a:close/>
                <a:moveTo>
                  <a:pt x="251242" y="83999"/>
                </a:moveTo>
                <a:cubicBezTo>
                  <a:pt x="226366" y="83999"/>
                  <a:pt x="202799" y="89238"/>
                  <a:pt x="180541" y="99717"/>
                </a:cubicBezTo>
                <a:cubicBezTo>
                  <a:pt x="96747" y="137702"/>
                  <a:pt x="60087" y="237248"/>
                  <a:pt x="99366" y="321076"/>
                </a:cubicBezTo>
                <a:cubicBezTo>
                  <a:pt x="125551" y="381328"/>
                  <a:pt x="185778" y="419313"/>
                  <a:pt x="251242" y="419313"/>
                </a:cubicBezTo>
                <a:cubicBezTo>
                  <a:pt x="256479" y="419313"/>
                  <a:pt x="263025" y="419313"/>
                  <a:pt x="268263" y="418003"/>
                </a:cubicBezTo>
                <a:cubicBezTo>
                  <a:pt x="266953" y="418003"/>
                  <a:pt x="265644" y="418003"/>
                  <a:pt x="264335" y="418003"/>
                </a:cubicBezTo>
                <a:cubicBezTo>
                  <a:pt x="256479" y="415383"/>
                  <a:pt x="252551" y="407524"/>
                  <a:pt x="253861" y="399665"/>
                </a:cubicBezTo>
                <a:cubicBezTo>
                  <a:pt x="253861" y="399665"/>
                  <a:pt x="253861" y="399665"/>
                  <a:pt x="270881" y="336794"/>
                </a:cubicBezTo>
                <a:cubicBezTo>
                  <a:pt x="270881" y="336794"/>
                  <a:pt x="270881" y="336794"/>
                  <a:pt x="251242" y="307978"/>
                </a:cubicBezTo>
                <a:cubicBezTo>
                  <a:pt x="249933" y="307978"/>
                  <a:pt x="248623" y="306668"/>
                  <a:pt x="247314" y="306668"/>
                </a:cubicBezTo>
                <a:cubicBezTo>
                  <a:pt x="247314" y="306668"/>
                  <a:pt x="247314" y="306668"/>
                  <a:pt x="236840" y="335484"/>
                </a:cubicBezTo>
                <a:cubicBezTo>
                  <a:pt x="234221" y="342033"/>
                  <a:pt x="228984" y="345963"/>
                  <a:pt x="222438" y="345963"/>
                </a:cubicBezTo>
                <a:cubicBezTo>
                  <a:pt x="222438" y="345963"/>
                  <a:pt x="222438" y="345963"/>
                  <a:pt x="173995" y="348582"/>
                </a:cubicBezTo>
                <a:cubicBezTo>
                  <a:pt x="166139" y="348582"/>
                  <a:pt x="159592" y="342033"/>
                  <a:pt x="158283" y="334174"/>
                </a:cubicBezTo>
                <a:cubicBezTo>
                  <a:pt x="158283" y="325006"/>
                  <a:pt x="164830" y="318457"/>
                  <a:pt x="172685" y="318457"/>
                </a:cubicBezTo>
                <a:cubicBezTo>
                  <a:pt x="172685" y="318457"/>
                  <a:pt x="172685" y="318457"/>
                  <a:pt x="211964" y="315837"/>
                </a:cubicBezTo>
                <a:cubicBezTo>
                  <a:pt x="211964" y="315837"/>
                  <a:pt x="211964" y="315837"/>
                  <a:pt x="223747" y="283092"/>
                </a:cubicBezTo>
                <a:cubicBezTo>
                  <a:pt x="223747" y="279162"/>
                  <a:pt x="223747" y="276542"/>
                  <a:pt x="225056" y="272613"/>
                </a:cubicBezTo>
                <a:cubicBezTo>
                  <a:pt x="225056" y="272613"/>
                  <a:pt x="225056" y="272613"/>
                  <a:pt x="242077" y="217601"/>
                </a:cubicBezTo>
                <a:cubicBezTo>
                  <a:pt x="239458" y="218910"/>
                  <a:pt x="236840" y="220220"/>
                  <a:pt x="234221" y="221530"/>
                </a:cubicBezTo>
                <a:cubicBezTo>
                  <a:pt x="222438" y="228079"/>
                  <a:pt x="214582" y="237248"/>
                  <a:pt x="211964" y="247726"/>
                </a:cubicBezTo>
                <a:cubicBezTo>
                  <a:pt x="210654" y="251656"/>
                  <a:pt x="206726" y="255585"/>
                  <a:pt x="201489" y="256895"/>
                </a:cubicBezTo>
                <a:cubicBezTo>
                  <a:pt x="202799" y="258205"/>
                  <a:pt x="202799" y="260825"/>
                  <a:pt x="201489" y="262134"/>
                </a:cubicBezTo>
                <a:cubicBezTo>
                  <a:pt x="201489" y="262134"/>
                  <a:pt x="201489" y="262134"/>
                  <a:pt x="197562" y="264754"/>
                </a:cubicBezTo>
                <a:cubicBezTo>
                  <a:pt x="197562" y="264754"/>
                  <a:pt x="197562" y="264754"/>
                  <a:pt x="211964" y="279162"/>
                </a:cubicBezTo>
                <a:cubicBezTo>
                  <a:pt x="211964" y="279162"/>
                  <a:pt x="211964" y="279162"/>
                  <a:pt x="175304" y="311908"/>
                </a:cubicBezTo>
                <a:cubicBezTo>
                  <a:pt x="175304" y="311908"/>
                  <a:pt x="175304" y="311908"/>
                  <a:pt x="130788" y="264754"/>
                </a:cubicBezTo>
                <a:cubicBezTo>
                  <a:pt x="130788" y="264754"/>
                  <a:pt x="130788" y="264754"/>
                  <a:pt x="166139" y="230699"/>
                </a:cubicBezTo>
                <a:cubicBezTo>
                  <a:pt x="166139" y="230699"/>
                  <a:pt x="166139" y="230699"/>
                  <a:pt x="179232" y="245107"/>
                </a:cubicBezTo>
                <a:cubicBezTo>
                  <a:pt x="179232" y="245107"/>
                  <a:pt x="179232" y="245107"/>
                  <a:pt x="183159" y="242487"/>
                </a:cubicBezTo>
                <a:cubicBezTo>
                  <a:pt x="184469" y="241177"/>
                  <a:pt x="185778" y="241177"/>
                  <a:pt x="187087" y="241177"/>
                </a:cubicBezTo>
                <a:cubicBezTo>
                  <a:pt x="187087" y="241177"/>
                  <a:pt x="187087" y="241177"/>
                  <a:pt x="187087" y="239867"/>
                </a:cubicBezTo>
                <a:cubicBezTo>
                  <a:pt x="191015" y="224150"/>
                  <a:pt x="204108" y="209742"/>
                  <a:pt x="222438" y="199263"/>
                </a:cubicBezTo>
                <a:cubicBezTo>
                  <a:pt x="238149" y="190094"/>
                  <a:pt x="255170" y="186165"/>
                  <a:pt x="270881" y="186165"/>
                </a:cubicBezTo>
                <a:cubicBezTo>
                  <a:pt x="273500" y="186165"/>
                  <a:pt x="274809" y="186165"/>
                  <a:pt x="276118" y="186165"/>
                </a:cubicBezTo>
                <a:cubicBezTo>
                  <a:pt x="276118" y="186165"/>
                  <a:pt x="280046" y="187475"/>
                  <a:pt x="283974" y="187475"/>
                </a:cubicBezTo>
                <a:cubicBezTo>
                  <a:pt x="285283" y="188785"/>
                  <a:pt x="285283" y="188785"/>
                  <a:pt x="286592" y="188785"/>
                </a:cubicBezTo>
                <a:cubicBezTo>
                  <a:pt x="287902" y="190094"/>
                  <a:pt x="289211" y="190094"/>
                  <a:pt x="291830" y="191404"/>
                </a:cubicBezTo>
                <a:cubicBezTo>
                  <a:pt x="297067" y="195334"/>
                  <a:pt x="302304" y="201883"/>
                  <a:pt x="304922" y="208432"/>
                </a:cubicBezTo>
                <a:cubicBezTo>
                  <a:pt x="304922" y="208432"/>
                  <a:pt x="304922" y="209742"/>
                  <a:pt x="304922" y="209742"/>
                </a:cubicBezTo>
                <a:cubicBezTo>
                  <a:pt x="307541" y="214981"/>
                  <a:pt x="312778" y="220220"/>
                  <a:pt x="321943" y="222840"/>
                </a:cubicBezTo>
                <a:cubicBezTo>
                  <a:pt x="332417" y="225459"/>
                  <a:pt x="344201" y="224150"/>
                  <a:pt x="350747" y="218910"/>
                </a:cubicBezTo>
                <a:cubicBezTo>
                  <a:pt x="355984" y="214981"/>
                  <a:pt x="363840" y="214981"/>
                  <a:pt x="367768" y="220220"/>
                </a:cubicBezTo>
                <a:cubicBezTo>
                  <a:pt x="373005" y="225459"/>
                  <a:pt x="371696" y="233318"/>
                  <a:pt x="366458" y="238558"/>
                </a:cubicBezTo>
                <a:cubicBezTo>
                  <a:pt x="358603" y="246417"/>
                  <a:pt x="345510" y="250346"/>
                  <a:pt x="332417" y="250346"/>
                </a:cubicBezTo>
                <a:cubicBezTo>
                  <a:pt x="327180" y="250346"/>
                  <a:pt x="320634" y="249036"/>
                  <a:pt x="315397" y="247726"/>
                </a:cubicBezTo>
                <a:cubicBezTo>
                  <a:pt x="308850" y="245107"/>
                  <a:pt x="303613" y="243797"/>
                  <a:pt x="298376" y="239867"/>
                </a:cubicBezTo>
                <a:cubicBezTo>
                  <a:pt x="298376" y="239867"/>
                  <a:pt x="298376" y="239867"/>
                  <a:pt x="282665" y="290950"/>
                </a:cubicBezTo>
                <a:cubicBezTo>
                  <a:pt x="281355" y="293570"/>
                  <a:pt x="281355" y="294880"/>
                  <a:pt x="280046" y="296190"/>
                </a:cubicBezTo>
                <a:cubicBezTo>
                  <a:pt x="280046" y="296190"/>
                  <a:pt x="280046" y="296190"/>
                  <a:pt x="299685" y="325006"/>
                </a:cubicBezTo>
                <a:cubicBezTo>
                  <a:pt x="302304" y="328935"/>
                  <a:pt x="303613" y="332865"/>
                  <a:pt x="302304" y="336794"/>
                </a:cubicBezTo>
                <a:cubicBezTo>
                  <a:pt x="302304" y="336794"/>
                  <a:pt x="302304" y="336794"/>
                  <a:pt x="282665" y="407524"/>
                </a:cubicBezTo>
                <a:cubicBezTo>
                  <a:pt x="281355" y="412764"/>
                  <a:pt x="277428" y="416693"/>
                  <a:pt x="272190" y="418003"/>
                </a:cubicBezTo>
                <a:cubicBezTo>
                  <a:pt x="289211" y="415383"/>
                  <a:pt x="304922" y="411454"/>
                  <a:pt x="320634" y="403595"/>
                </a:cubicBezTo>
                <a:cubicBezTo>
                  <a:pt x="405737" y="365610"/>
                  <a:pt x="442397" y="264754"/>
                  <a:pt x="403118" y="180926"/>
                </a:cubicBezTo>
                <a:cubicBezTo>
                  <a:pt x="375623" y="121984"/>
                  <a:pt x="316706" y="83999"/>
                  <a:pt x="251242" y="83999"/>
                </a:cubicBezTo>
                <a:close/>
                <a:moveTo>
                  <a:pt x="324562" y="1480"/>
                </a:moveTo>
                <a:cubicBezTo>
                  <a:pt x="324562" y="1480"/>
                  <a:pt x="324562" y="1480"/>
                  <a:pt x="357294" y="14579"/>
                </a:cubicBezTo>
                <a:cubicBezTo>
                  <a:pt x="374314" y="21128"/>
                  <a:pt x="383479" y="39465"/>
                  <a:pt x="376933" y="56493"/>
                </a:cubicBezTo>
                <a:cubicBezTo>
                  <a:pt x="376933" y="56493"/>
                  <a:pt x="376933" y="56493"/>
                  <a:pt x="366458" y="82689"/>
                </a:cubicBezTo>
                <a:cubicBezTo>
                  <a:pt x="383479" y="93168"/>
                  <a:pt x="397881" y="107576"/>
                  <a:pt x="410974" y="123294"/>
                </a:cubicBezTo>
                <a:cubicBezTo>
                  <a:pt x="410974" y="123294"/>
                  <a:pt x="410974" y="123294"/>
                  <a:pt x="435850" y="110195"/>
                </a:cubicBezTo>
                <a:cubicBezTo>
                  <a:pt x="452871" y="103646"/>
                  <a:pt x="471201" y="110195"/>
                  <a:pt x="479056" y="127223"/>
                </a:cubicBezTo>
                <a:cubicBezTo>
                  <a:pt x="479056" y="127223"/>
                  <a:pt x="479056" y="127223"/>
                  <a:pt x="493458" y="159969"/>
                </a:cubicBezTo>
                <a:cubicBezTo>
                  <a:pt x="501314" y="175686"/>
                  <a:pt x="494768" y="194024"/>
                  <a:pt x="477747" y="201883"/>
                </a:cubicBezTo>
                <a:cubicBezTo>
                  <a:pt x="477747" y="201883"/>
                  <a:pt x="477747" y="201883"/>
                  <a:pt x="452871" y="213671"/>
                </a:cubicBezTo>
                <a:cubicBezTo>
                  <a:pt x="455489" y="233318"/>
                  <a:pt x="456799" y="252966"/>
                  <a:pt x="454180" y="272613"/>
                </a:cubicBezTo>
                <a:cubicBezTo>
                  <a:pt x="454180" y="272613"/>
                  <a:pt x="454180" y="272613"/>
                  <a:pt x="481675" y="283092"/>
                </a:cubicBezTo>
                <a:cubicBezTo>
                  <a:pt x="497386" y="289641"/>
                  <a:pt x="506551" y="307978"/>
                  <a:pt x="500005" y="323696"/>
                </a:cubicBezTo>
                <a:cubicBezTo>
                  <a:pt x="500005" y="323696"/>
                  <a:pt x="500005" y="323696"/>
                  <a:pt x="488221" y="357751"/>
                </a:cubicBezTo>
                <a:cubicBezTo>
                  <a:pt x="485603" y="365610"/>
                  <a:pt x="479056" y="372159"/>
                  <a:pt x="471201" y="376089"/>
                </a:cubicBezTo>
                <a:cubicBezTo>
                  <a:pt x="463345" y="380018"/>
                  <a:pt x="454180" y="380018"/>
                  <a:pt x="446324" y="377399"/>
                </a:cubicBezTo>
                <a:cubicBezTo>
                  <a:pt x="446324" y="377399"/>
                  <a:pt x="446324" y="377399"/>
                  <a:pt x="420139" y="366920"/>
                </a:cubicBezTo>
                <a:cubicBezTo>
                  <a:pt x="408355" y="383948"/>
                  <a:pt x="395263" y="398356"/>
                  <a:pt x="379551" y="410144"/>
                </a:cubicBezTo>
                <a:cubicBezTo>
                  <a:pt x="379551" y="410144"/>
                  <a:pt x="379551" y="410144"/>
                  <a:pt x="391335" y="436340"/>
                </a:cubicBezTo>
                <a:cubicBezTo>
                  <a:pt x="399190" y="452058"/>
                  <a:pt x="392644" y="471705"/>
                  <a:pt x="375623" y="479564"/>
                </a:cubicBezTo>
                <a:cubicBezTo>
                  <a:pt x="375623" y="479564"/>
                  <a:pt x="375623" y="479564"/>
                  <a:pt x="342891" y="493972"/>
                </a:cubicBezTo>
                <a:cubicBezTo>
                  <a:pt x="327180" y="501831"/>
                  <a:pt x="307541" y="495282"/>
                  <a:pt x="300995" y="478255"/>
                </a:cubicBezTo>
                <a:cubicBezTo>
                  <a:pt x="300995" y="478255"/>
                  <a:pt x="300995" y="478255"/>
                  <a:pt x="289211" y="453368"/>
                </a:cubicBezTo>
                <a:cubicBezTo>
                  <a:pt x="268263" y="455988"/>
                  <a:pt x="248623" y="457297"/>
                  <a:pt x="228984" y="454678"/>
                </a:cubicBezTo>
                <a:cubicBezTo>
                  <a:pt x="228984" y="454678"/>
                  <a:pt x="228984" y="454678"/>
                  <a:pt x="219819" y="482184"/>
                </a:cubicBezTo>
                <a:cubicBezTo>
                  <a:pt x="217201" y="490043"/>
                  <a:pt x="210654" y="496592"/>
                  <a:pt x="202799" y="499212"/>
                </a:cubicBezTo>
                <a:cubicBezTo>
                  <a:pt x="194943" y="503141"/>
                  <a:pt x="185778" y="503141"/>
                  <a:pt x="177922" y="500522"/>
                </a:cubicBezTo>
                <a:cubicBezTo>
                  <a:pt x="177922" y="500522"/>
                  <a:pt x="177922" y="500522"/>
                  <a:pt x="143881" y="488733"/>
                </a:cubicBezTo>
                <a:cubicBezTo>
                  <a:pt x="136025" y="484804"/>
                  <a:pt x="129479" y="479564"/>
                  <a:pt x="126861" y="471705"/>
                </a:cubicBezTo>
                <a:cubicBezTo>
                  <a:pt x="122933" y="463847"/>
                  <a:pt x="122933" y="454678"/>
                  <a:pt x="125551" y="446819"/>
                </a:cubicBezTo>
                <a:cubicBezTo>
                  <a:pt x="125551" y="446819"/>
                  <a:pt x="125551" y="446819"/>
                  <a:pt x="134716" y="420623"/>
                </a:cubicBezTo>
                <a:cubicBezTo>
                  <a:pt x="119005" y="408834"/>
                  <a:pt x="104603" y="395736"/>
                  <a:pt x="91510" y="380018"/>
                </a:cubicBezTo>
                <a:cubicBezTo>
                  <a:pt x="91510" y="380018"/>
                  <a:pt x="91510" y="380018"/>
                  <a:pt x="66634" y="391807"/>
                </a:cubicBezTo>
                <a:cubicBezTo>
                  <a:pt x="49613" y="399665"/>
                  <a:pt x="31283" y="391807"/>
                  <a:pt x="23428" y="376089"/>
                </a:cubicBezTo>
                <a:cubicBezTo>
                  <a:pt x="23428" y="376089"/>
                  <a:pt x="23428" y="376089"/>
                  <a:pt x="7716" y="343343"/>
                </a:cubicBezTo>
                <a:cubicBezTo>
                  <a:pt x="1170" y="327625"/>
                  <a:pt x="7716" y="307978"/>
                  <a:pt x="23428" y="300119"/>
                </a:cubicBezTo>
                <a:cubicBezTo>
                  <a:pt x="23428" y="300119"/>
                  <a:pt x="23428" y="300119"/>
                  <a:pt x="49613" y="288331"/>
                </a:cubicBezTo>
                <a:cubicBezTo>
                  <a:pt x="45685" y="268684"/>
                  <a:pt x="45685" y="249036"/>
                  <a:pt x="48304" y="229389"/>
                </a:cubicBezTo>
                <a:cubicBezTo>
                  <a:pt x="48304" y="229389"/>
                  <a:pt x="48304" y="229389"/>
                  <a:pt x="20809" y="220220"/>
                </a:cubicBezTo>
                <a:cubicBezTo>
                  <a:pt x="12953" y="216291"/>
                  <a:pt x="6407" y="211051"/>
                  <a:pt x="2479" y="203193"/>
                </a:cubicBezTo>
                <a:cubicBezTo>
                  <a:pt x="-139" y="195334"/>
                  <a:pt x="-1449" y="186165"/>
                  <a:pt x="2479" y="178306"/>
                </a:cubicBezTo>
                <a:cubicBezTo>
                  <a:pt x="2479" y="178306"/>
                  <a:pt x="2479" y="178306"/>
                  <a:pt x="14263" y="144251"/>
                </a:cubicBezTo>
                <a:cubicBezTo>
                  <a:pt x="20809" y="128533"/>
                  <a:pt x="39139" y="119364"/>
                  <a:pt x="56159" y="125913"/>
                </a:cubicBezTo>
                <a:cubicBezTo>
                  <a:pt x="56159" y="125913"/>
                  <a:pt x="56159" y="125913"/>
                  <a:pt x="82345" y="135082"/>
                </a:cubicBezTo>
                <a:cubicBezTo>
                  <a:pt x="92819" y="119364"/>
                  <a:pt x="107221" y="104956"/>
                  <a:pt x="122933" y="91858"/>
                </a:cubicBezTo>
                <a:cubicBezTo>
                  <a:pt x="122933" y="91858"/>
                  <a:pt x="122933" y="91858"/>
                  <a:pt x="111149" y="65662"/>
                </a:cubicBezTo>
                <a:cubicBezTo>
                  <a:pt x="103294" y="49944"/>
                  <a:pt x="109840" y="30296"/>
                  <a:pt x="126861" y="23747"/>
                </a:cubicBezTo>
                <a:cubicBezTo>
                  <a:pt x="126861" y="23747"/>
                  <a:pt x="126861" y="23747"/>
                  <a:pt x="159592" y="8029"/>
                </a:cubicBezTo>
                <a:cubicBezTo>
                  <a:pt x="175304" y="1480"/>
                  <a:pt x="194943" y="8029"/>
                  <a:pt x="201489" y="23747"/>
                </a:cubicBezTo>
                <a:cubicBezTo>
                  <a:pt x="201489" y="23747"/>
                  <a:pt x="201489" y="23747"/>
                  <a:pt x="213273" y="49944"/>
                </a:cubicBezTo>
                <a:cubicBezTo>
                  <a:pt x="232912" y="46014"/>
                  <a:pt x="253861" y="46014"/>
                  <a:pt x="272190" y="47324"/>
                </a:cubicBezTo>
                <a:cubicBezTo>
                  <a:pt x="272190" y="47324"/>
                  <a:pt x="272190" y="47324"/>
                  <a:pt x="282665" y="21128"/>
                </a:cubicBezTo>
                <a:cubicBezTo>
                  <a:pt x="289211" y="5410"/>
                  <a:pt x="307541" y="-3759"/>
                  <a:pt x="324562" y="14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 defTabSz="1219170"/>
            <a:endParaRPr sz="2400" dirty="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47" name="그룹 1009">
            <a:extLst>
              <a:ext uri="{FF2B5EF4-FFF2-40B4-BE49-F238E27FC236}">
                <a16:creationId xmlns:a16="http://schemas.microsoft.com/office/drawing/2014/main" id="{035BB7FB-D9F9-4172-A05A-D52351AF8358}"/>
              </a:ext>
            </a:extLst>
          </p:cNvPr>
          <p:cNvGrpSpPr/>
          <p:nvPr/>
        </p:nvGrpSpPr>
        <p:grpSpPr>
          <a:xfrm rot="3141552">
            <a:off x="8568369" y="5291317"/>
            <a:ext cx="506568" cy="480219"/>
            <a:chOff x="11742568" y="5783603"/>
            <a:chExt cx="1204768" cy="1142100"/>
          </a:xfrm>
        </p:grpSpPr>
        <p:pic>
          <p:nvPicPr>
            <p:cNvPr id="48" name="Object 36">
              <a:extLst>
                <a:ext uri="{FF2B5EF4-FFF2-40B4-BE49-F238E27FC236}">
                  <a16:creationId xmlns:a16="http://schemas.microsoft.com/office/drawing/2014/main" id="{50ADFC78-715C-44DC-9AB1-E5AB01BE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2568" y="5783603"/>
              <a:ext cx="1204768" cy="1142100"/>
            </a:xfrm>
            <a:prstGeom prst="rect">
              <a:avLst/>
            </a:prstGeom>
          </p:spPr>
        </p:pic>
      </p:grpSp>
      <p:sp>
        <p:nvSpPr>
          <p:cNvPr id="49" name="Freeform: Shape 19">
            <a:extLst>
              <a:ext uri="{FF2B5EF4-FFF2-40B4-BE49-F238E27FC236}">
                <a16:creationId xmlns:a16="http://schemas.microsoft.com/office/drawing/2014/main" id="{DDA73FC0-9E81-4F3A-BBA7-1C0837B9F58F}"/>
              </a:ext>
            </a:extLst>
          </p:cNvPr>
          <p:cNvSpPr>
            <a:spLocks noChangeAspect="1"/>
          </p:cNvSpPr>
          <p:nvPr/>
        </p:nvSpPr>
        <p:spPr bwMode="auto">
          <a:xfrm>
            <a:off x="9446277" y="5385020"/>
            <a:ext cx="302576" cy="364972"/>
          </a:xfrm>
          <a:custGeom>
            <a:avLst/>
            <a:gdLst>
              <a:gd name="connsiteX0" fmla="*/ 97409 w 421152"/>
              <a:gd name="connsiteY0" fmla="*/ 433798 h 508000"/>
              <a:gd name="connsiteX1" fmla="*/ 80219 w 421152"/>
              <a:gd name="connsiteY1" fmla="*/ 450922 h 508000"/>
              <a:gd name="connsiteX2" fmla="*/ 97409 w 421152"/>
              <a:gd name="connsiteY2" fmla="*/ 465191 h 508000"/>
              <a:gd name="connsiteX3" fmla="*/ 312283 w 421152"/>
              <a:gd name="connsiteY3" fmla="*/ 465191 h 508000"/>
              <a:gd name="connsiteX4" fmla="*/ 326608 w 421152"/>
              <a:gd name="connsiteY4" fmla="*/ 450922 h 508000"/>
              <a:gd name="connsiteX5" fmla="*/ 312283 w 421152"/>
              <a:gd name="connsiteY5" fmla="*/ 433798 h 508000"/>
              <a:gd name="connsiteX6" fmla="*/ 97409 w 421152"/>
              <a:gd name="connsiteY6" fmla="*/ 433798 h 508000"/>
              <a:gd name="connsiteX7" fmla="*/ 51570 w 421152"/>
              <a:gd name="connsiteY7" fmla="*/ 333910 h 508000"/>
              <a:gd name="connsiteX8" fmla="*/ 25785 w 421152"/>
              <a:gd name="connsiteY8" fmla="*/ 362450 h 508000"/>
              <a:gd name="connsiteX9" fmla="*/ 25785 w 421152"/>
              <a:gd name="connsiteY9" fmla="*/ 419528 h 508000"/>
              <a:gd name="connsiteX10" fmla="*/ 42975 w 421152"/>
              <a:gd name="connsiteY10" fmla="*/ 419528 h 508000"/>
              <a:gd name="connsiteX11" fmla="*/ 42975 w 421152"/>
              <a:gd name="connsiteY11" fmla="*/ 396697 h 508000"/>
              <a:gd name="connsiteX12" fmla="*/ 68760 w 421152"/>
              <a:gd name="connsiteY12" fmla="*/ 371011 h 508000"/>
              <a:gd name="connsiteX13" fmla="*/ 352393 w 421152"/>
              <a:gd name="connsiteY13" fmla="*/ 371011 h 508000"/>
              <a:gd name="connsiteX14" fmla="*/ 375312 w 421152"/>
              <a:gd name="connsiteY14" fmla="*/ 396697 h 508000"/>
              <a:gd name="connsiteX15" fmla="*/ 375312 w 421152"/>
              <a:gd name="connsiteY15" fmla="*/ 419528 h 508000"/>
              <a:gd name="connsiteX16" fmla="*/ 383907 w 421152"/>
              <a:gd name="connsiteY16" fmla="*/ 419528 h 508000"/>
              <a:gd name="connsiteX17" fmla="*/ 395367 w 421152"/>
              <a:gd name="connsiteY17" fmla="*/ 388135 h 508000"/>
              <a:gd name="connsiteX18" fmla="*/ 395367 w 421152"/>
              <a:gd name="connsiteY18" fmla="*/ 362450 h 508000"/>
              <a:gd name="connsiteX19" fmla="*/ 369582 w 421152"/>
              <a:gd name="connsiteY19" fmla="*/ 333910 h 508000"/>
              <a:gd name="connsiteX20" fmla="*/ 51570 w 421152"/>
              <a:gd name="connsiteY20" fmla="*/ 333910 h 508000"/>
              <a:gd name="connsiteX21" fmla="*/ 108332 w 421152"/>
              <a:gd name="connsiteY21" fmla="*/ 133246 h 508000"/>
              <a:gd name="connsiteX22" fmla="*/ 323527 w 421152"/>
              <a:gd name="connsiteY22" fmla="*/ 133246 h 508000"/>
              <a:gd name="connsiteX23" fmla="*/ 337873 w 421152"/>
              <a:gd name="connsiteY23" fmla="*/ 147523 h 508000"/>
              <a:gd name="connsiteX24" fmla="*/ 323527 w 421152"/>
              <a:gd name="connsiteY24" fmla="*/ 161799 h 508000"/>
              <a:gd name="connsiteX25" fmla="*/ 108332 w 421152"/>
              <a:gd name="connsiteY25" fmla="*/ 161799 h 508000"/>
              <a:gd name="connsiteX26" fmla="*/ 93986 w 421152"/>
              <a:gd name="connsiteY26" fmla="*/ 147523 h 508000"/>
              <a:gd name="connsiteX27" fmla="*/ 108332 w 421152"/>
              <a:gd name="connsiteY27" fmla="*/ 133246 h 508000"/>
              <a:gd name="connsiteX28" fmla="*/ 68760 w 421152"/>
              <a:gd name="connsiteY28" fmla="*/ 79910 h 508000"/>
              <a:gd name="connsiteX29" fmla="*/ 40110 w 421152"/>
              <a:gd name="connsiteY29" fmla="*/ 108450 h 508000"/>
              <a:gd name="connsiteX30" fmla="*/ 40110 w 421152"/>
              <a:gd name="connsiteY30" fmla="*/ 205483 h 508000"/>
              <a:gd name="connsiteX31" fmla="*/ 68760 w 421152"/>
              <a:gd name="connsiteY31" fmla="*/ 236877 h 508000"/>
              <a:gd name="connsiteX32" fmla="*/ 346663 w 421152"/>
              <a:gd name="connsiteY32" fmla="*/ 236877 h 508000"/>
              <a:gd name="connsiteX33" fmla="*/ 378177 w 421152"/>
              <a:gd name="connsiteY33" fmla="*/ 205483 h 508000"/>
              <a:gd name="connsiteX34" fmla="*/ 378177 w 421152"/>
              <a:gd name="connsiteY34" fmla="*/ 108450 h 508000"/>
              <a:gd name="connsiteX35" fmla="*/ 346663 w 421152"/>
              <a:gd name="connsiteY35" fmla="*/ 79910 h 508000"/>
              <a:gd name="connsiteX36" fmla="*/ 68760 w 421152"/>
              <a:gd name="connsiteY36" fmla="*/ 79910 h 508000"/>
              <a:gd name="connsiteX37" fmla="*/ 83084 w 421152"/>
              <a:gd name="connsiteY37" fmla="*/ 0 h 508000"/>
              <a:gd name="connsiteX38" fmla="*/ 332338 w 421152"/>
              <a:gd name="connsiteY38" fmla="*/ 0 h 508000"/>
              <a:gd name="connsiteX39" fmla="*/ 386772 w 421152"/>
              <a:gd name="connsiteY39" fmla="*/ 19978 h 508000"/>
              <a:gd name="connsiteX40" fmla="*/ 398232 w 421152"/>
              <a:gd name="connsiteY40" fmla="*/ 28540 h 508000"/>
              <a:gd name="connsiteX41" fmla="*/ 421152 w 421152"/>
              <a:gd name="connsiteY41" fmla="*/ 77056 h 508000"/>
              <a:gd name="connsiteX42" fmla="*/ 421152 w 421152"/>
              <a:gd name="connsiteY42" fmla="*/ 413820 h 508000"/>
              <a:gd name="connsiteX43" fmla="*/ 398232 w 421152"/>
              <a:gd name="connsiteY43" fmla="*/ 442360 h 508000"/>
              <a:gd name="connsiteX44" fmla="*/ 375312 w 421152"/>
              <a:gd name="connsiteY44" fmla="*/ 442360 h 508000"/>
              <a:gd name="connsiteX45" fmla="*/ 375312 w 421152"/>
              <a:gd name="connsiteY45" fmla="*/ 476607 h 508000"/>
              <a:gd name="connsiteX46" fmla="*/ 343798 w 421152"/>
              <a:gd name="connsiteY46" fmla="*/ 508000 h 508000"/>
              <a:gd name="connsiteX47" fmla="*/ 71625 w 421152"/>
              <a:gd name="connsiteY47" fmla="*/ 508000 h 508000"/>
              <a:gd name="connsiteX48" fmla="*/ 42975 w 421152"/>
              <a:gd name="connsiteY48" fmla="*/ 476607 h 508000"/>
              <a:gd name="connsiteX49" fmla="*/ 42975 w 421152"/>
              <a:gd name="connsiteY49" fmla="*/ 442360 h 508000"/>
              <a:gd name="connsiteX50" fmla="*/ 20055 w 421152"/>
              <a:gd name="connsiteY50" fmla="*/ 442360 h 508000"/>
              <a:gd name="connsiteX51" fmla="*/ 0 w 421152"/>
              <a:gd name="connsiteY51" fmla="*/ 413820 h 508000"/>
              <a:gd name="connsiteX52" fmla="*/ 0 w 421152"/>
              <a:gd name="connsiteY52" fmla="*/ 77056 h 508000"/>
              <a:gd name="connsiteX53" fmla="*/ 22920 w 421152"/>
              <a:gd name="connsiteY53" fmla="*/ 25686 h 508000"/>
              <a:gd name="connsiteX54" fmla="*/ 28650 w 421152"/>
              <a:gd name="connsiteY54" fmla="*/ 19978 h 508000"/>
              <a:gd name="connsiteX55" fmla="*/ 83084 w 421152"/>
              <a:gd name="connsiteY55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21152" h="508000">
                <a:moveTo>
                  <a:pt x="97409" y="433798"/>
                </a:moveTo>
                <a:cubicBezTo>
                  <a:pt x="88814" y="433798"/>
                  <a:pt x="80219" y="442360"/>
                  <a:pt x="80219" y="450922"/>
                </a:cubicBezTo>
                <a:cubicBezTo>
                  <a:pt x="80219" y="459483"/>
                  <a:pt x="88814" y="465191"/>
                  <a:pt x="97409" y="465191"/>
                </a:cubicBezTo>
                <a:cubicBezTo>
                  <a:pt x="97409" y="465191"/>
                  <a:pt x="97409" y="465191"/>
                  <a:pt x="312283" y="465191"/>
                </a:cubicBezTo>
                <a:cubicBezTo>
                  <a:pt x="320878" y="465191"/>
                  <a:pt x="326608" y="459483"/>
                  <a:pt x="326608" y="450922"/>
                </a:cubicBezTo>
                <a:cubicBezTo>
                  <a:pt x="326608" y="442360"/>
                  <a:pt x="320878" y="433798"/>
                  <a:pt x="312283" y="433798"/>
                </a:cubicBezTo>
                <a:cubicBezTo>
                  <a:pt x="312283" y="433798"/>
                  <a:pt x="312283" y="433798"/>
                  <a:pt x="97409" y="433798"/>
                </a:cubicBezTo>
                <a:close/>
                <a:moveTo>
                  <a:pt x="51570" y="333910"/>
                </a:moveTo>
                <a:cubicBezTo>
                  <a:pt x="37245" y="333910"/>
                  <a:pt x="25785" y="348180"/>
                  <a:pt x="25785" y="362450"/>
                </a:cubicBezTo>
                <a:cubicBezTo>
                  <a:pt x="25785" y="362450"/>
                  <a:pt x="25785" y="362450"/>
                  <a:pt x="25785" y="419528"/>
                </a:cubicBezTo>
                <a:cubicBezTo>
                  <a:pt x="25785" y="419528"/>
                  <a:pt x="25785" y="419528"/>
                  <a:pt x="42975" y="419528"/>
                </a:cubicBezTo>
                <a:cubicBezTo>
                  <a:pt x="42975" y="419528"/>
                  <a:pt x="42975" y="419528"/>
                  <a:pt x="42975" y="396697"/>
                </a:cubicBezTo>
                <a:cubicBezTo>
                  <a:pt x="42975" y="382427"/>
                  <a:pt x="54435" y="371011"/>
                  <a:pt x="68760" y="371011"/>
                </a:cubicBezTo>
                <a:cubicBezTo>
                  <a:pt x="68760" y="371011"/>
                  <a:pt x="68760" y="371011"/>
                  <a:pt x="352393" y="371011"/>
                </a:cubicBezTo>
                <a:cubicBezTo>
                  <a:pt x="363852" y="371011"/>
                  <a:pt x="375312" y="382427"/>
                  <a:pt x="375312" y="396697"/>
                </a:cubicBezTo>
                <a:cubicBezTo>
                  <a:pt x="375312" y="396697"/>
                  <a:pt x="375312" y="396697"/>
                  <a:pt x="375312" y="419528"/>
                </a:cubicBezTo>
                <a:cubicBezTo>
                  <a:pt x="375312" y="419528"/>
                  <a:pt x="375312" y="419528"/>
                  <a:pt x="383907" y="419528"/>
                </a:cubicBezTo>
                <a:cubicBezTo>
                  <a:pt x="389637" y="419528"/>
                  <a:pt x="395367" y="405259"/>
                  <a:pt x="395367" y="388135"/>
                </a:cubicBezTo>
                <a:lnTo>
                  <a:pt x="395367" y="362450"/>
                </a:lnTo>
                <a:cubicBezTo>
                  <a:pt x="395367" y="348180"/>
                  <a:pt x="383907" y="333910"/>
                  <a:pt x="369582" y="333910"/>
                </a:cubicBezTo>
                <a:cubicBezTo>
                  <a:pt x="369582" y="333910"/>
                  <a:pt x="369582" y="333910"/>
                  <a:pt x="51570" y="333910"/>
                </a:cubicBezTo>
                <a:close/>
                <a:moveTo>
                  <a:pt x="108332" y="133246"/>
                </a:moveTo>
                <a:cubicBezTo>
                  <a:pt x="108332" y="133246"/>
                  <a:pt x="108332" y="133246"/>
                  <a:pt x="323527" y="133246"/>
                </a:cubicBezTo>
                <a:cubicBezTo>
                  <a:pt x="332135" y="133246"/>
                  <a:pt x="337873" y="138957"/>
                  <a:pt x="337873" y="147523"/>
                </a:cubicBezTo>
                <a:cubicBezTo>
                  <a:pt x="337873" y="156089"/>
                  <a:pt x="332135" y="161799"/>
                  <a:pt x="323527" y="161799"/>
                </a:cubicBezTo>
                <a:cubicBezTo>
                  <a:pt x="323527" y="161799"/>
                  <a:pt x="323527" y="161799"/>
                  <a:pt x="108332" y="161799"/>
                </a:cubicBezTo>
                <a:cubicBezTo>
                  <a:pt x="99725" y="161799"/>
                  <a:pt x="93986" y="156089"/>
                  <a:pt x="93986" y="147523"/>
                </a:cubicBezTo>
                <a:cubicBezTo>
                  <a:pt x="93986" y="138957"/>
                  <a:pt x="99725" y="133246"/>
                  <a:pt x="108332" y="133246"/>
                </a:cubicBezTo>
                <a:close/>
                <a:moveTo>
                  <a:pt x="68760" y="79910"/>
                </a:moveTo>
                <a:cubicBezTo>
                  <a:pt x="51570" y="79910"/>
                  <a:pt x="40110" y="91326"/>
                  <a:pt x="40110" y="108450"/>
                </a:cubicBezTo>
                <a:lnTo>
                  <a:pt x="40110" y="205483"/>
                </a:lnTo>
                <a:cubicBezTo>
                  <a:pt x="40110" y="222607"/>
                  <a:pt x="51570" y="236877"/>
                  <a:pt x="68760" y="236877"/>
                </a:cubicBezTo>
                <a:cubicBezTo>
                  <a:pt x="68760" y="236877"/>
                  <a:pt x="68760" y="236877"/>
                  <a:pt x="346663" y="236877"/>
                </a:cubicBezTo>
                <a:cubicBezTo>
                  <a:pt x="363852" y="236877"/>
                  <a:pt x="378177" y="222607"/>
                  <a:pt x="378177" y="205483"/>
                </a:cubicBezTo>
                <a:cubicBezTo>
                  <a:pt x="378177" y="205483"/>
                  <a:pt x="378177" y="205483"/>
                  <a:pt x="378177" y="108450"/>
                </a:cubicBezTo>
                <a:cubicBezTo>
                  <a:pt x="378177" y="91326"/>
                  <a:pt x="363852" y="79910"/>
                  <a:pt x="346663" y="79910"/>
                </a:cubicBezTo>
                <a:cubicBezTo>
                  <a:pt x="346663" y="79910"/>
                  <a:pt x="346663" y="79910"/>
                  <a:pt x="68760" y="79910"/>
                </a:cubicBezTo>
                <a:close/>
                <a:moveTo>
                  <a:pt x="83084" y="0"/>
                </a:moveTo>
                <a:cubicBezTo>
                  <a:pt x="83084" y="0"/>
                  <a:pt x="83084" y="0"/>
                  <a:pt x="332338" y="0"/>
                </a:cubicBezTo>
                <a:cubicBezTo>
                  <a:pt x="349528" y="0"/>
                  <a:pt x="375312" y="8562"/>
                  <a:pt x="386772" y="19978"/>
                </a:cubicBezTo>
                <a:cubicBezTo>
                  <a:pt x="386772" y="19978"/>
                  <a:pt x="386772" y="19978"/>
                  <a:pt x="398232" y="28540"/>
                </a:cubicBezTo>
                <a:cubicBezTo>
                  <a:pt x="409692" y="39955"/>
                  <a:pt x="421152" y="59933"/>
                  <a:pt x="421152" y="77056"/>
                </a:cubicBezTo>
                <a:cubicBezTo>
                  <a:pt x="421152" y="77056"/>
                  <a:pt x="421152" y="77056"/>
                  <a:pt x="421152" y="413820"/>
                </a:cubicBezTo>
                <a:cubicBezTo>
                  <a:pt x="421152" y="428090"/>
                  <a:pt x="409692" y="442360"/>
                  <a:pt x="398232" y="442360"/>
                </a:cubicBezTo>
                <a:cubicBezTo>
                  <a:pt x="398232" y="442360"/>
                  <a:pt x="398232" y="442360"/>
                  <a:pt x="375312" y="442360"/>
                </a:cubicBezTo>
                <a:cubicBezTo>
                  <a:pt x="375312" y="442360"/>
                  <a:pt x="375312" y="442360"/>
                  <a:pt x="375312" y="476607"/>
                </a:cubicBezTo>
                <a:cubicBezTo>
                  <a:pt x="375312" y="493731"/>
                  <a:pt x="360987" y="508000"/>
                  <a:pt x="343798" y="508000"/>
                </a:cubicBezTo>
                <a:cubicBezTo>
                  <a:pt x="343798" y="508000"/>
                  <a:pt x="343798" y="508000"/>
                  <a:pt x="71625" y="508000"/>
                </a:cubicBezTo>
                <a:cubicBezTo>
                  <a:pt x="54435" y="508000"/>
                  <a:pt x="42975" y="493731"/>
                  <a:pt x="42975" y="476607"/>
                </a:cubicBezTo>
                <a:cubicBezTo>
                  <a:pt x="42975" y="476607"/>
                  <a:pt x="42975" y="476607"/>
                  <a:pt x="42975" y="442360"/>
                </a:cubicBezTo>
                <a:cubicBezTo>
                  <a:pt x="42975" y="442360"/>
                  <a:pt x="42975" y="442360"/>
                  <a:pt x="20055" y="442360"/>
                </a:cubicBezTo>
                <a:cubicBezTo>
                  <a:pt x="8595" y="442360"/>
                  <a:pt x="0" y="428090"/>
                  <a:pt x="0" y="413820"/>
                </a:cubicBezTo>
                <a:cubicBezTo>
                  <a:pt x="0" y="413820"/>
                  <a:pt x="0" y="413820"/>
                  <a:pt x="0" y="77056"/>
                </a:cubicBezTo>
                <a:cubicBezTo>
                  <a:pt x="0" y="59933"/>
                  <a:pt x="11460" y="37101"/>
                  <a:pt x="22920" y="25686"/>
                </a:cubicBezTo>
                <a:cubicBezTo>
                  <a:pt x="22920" y="25686"/>
                  <a:pt x="22920" y="25686"/>
                  <a:pt x="28650" y="19978"/>
                </a:cubicBezTo>
                <a:cubicBezTo>
                  <a:pt x="42975" y="8562"/>
                  <a:pt x="65895" y="0"/>
                  <a:pt x="830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 defTabSz="1219170"/>
            <a:endParaRPr sz="240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0" name="Freeform: Shape 153">
            <a:extLst>
              <a:ext uri="{FF2B5EF4-FFF2-40B4-BE49-F238E27FC236}">
                <a16:creationId xmlns:a16="http://schemas.microsoft.com/office/drawing/2014/main" id="{635FCBDF-FD19-4801-B235-E8716C187ACD}"/>
              </a:ext>
            </a:extLst>
          </p:cNvPr>
          <p:cNvSpPr>
            <a:spLocks/>
          </p:cNvSpPr>
          <p:nvPr/>
        </p:nvSpPr>
        <p:spPr bwMode="auto">
          <a:xfrm rot="398646">
            <a:off x="9784453" y="4721459"/>
            <a:ext cx="394938" cy="410415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defTabSz="1219170"/>
            <a:endParaRPr sz="2400" dirty="0">
              <a:solidFill>
                <a:srgbClr val="000000"/>
              </a:solidFill>
              <a:latin typeface="Century Gothic" panose="020B0502020202020204" pitchFamily="34" charset="0"/>
              <a:ea typeface="inpin culangti" panose="02000000000000000000" pitchFamily="2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3E47DCD-4020-4FFE-A049-C915DFB55E3E}"/>
              </a:ext>
            </a:extLst>
          </p:cNvPr>
          <p:cNvSpPr txBox="1"/>
          <p:nvPr/>
        </p:nvSpPr>
        <p:spPr>
          <a:xfrm>
            <a:off x="1057808" y="53323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설명</a:t>
            </a:r>
          </a:p>
        </p:txBody>
      </p: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B38550E3-FBD3-422B-968A-E2B8882996E0}"/>
              </a:ext>
            </a:extLst>
          </p:cNvPr>
          <p:cNvGrpSpPr/>
          <p:nvPr/>
        </p:nvGrpSpPr>
        <p:grpSpPr>
          <a:xfrm>
            <a:off x="1057808" y="1253793"/>
            <a:ext cx="4810596" cy="355356"/>
            <a:chOff x="1821004" y="6349104"/>
            <a:chExt cx="3257048" cy="260564"/>
          </a:xfrm>
        </p:grpSpPr>
        <p:pic>
          <p:nvPicPr>
            <p:cNvPr id="55" name="Object 9">
              <a:extLst>
                <a:ext uri="{FF2B5EF4-FFF2-40B4-BE49-F238E27FC236}">
                  <a16:creationId xmlns:a16="http://schemas.microsoft.com/office/drawing/2014/main" id="{7CE16E46-EC62-437D-A74C-B7583045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6844" y="3494565"/>
            <a:ext cx="4810597" cy="4503488"/>
            <a:chOff x="1816235" y="3732680"/>
            <a:chExt cx="4810597" cy="450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235" y="3732680"/>
              <a:ext cx="4810597" cy="45034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90600" y="1136113"/>
            <a:ext cx="762697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ko-KR" sz="4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훈련</a:t>
            </a:r>
            <a:r>
              <a:rPr lang="ko-KR" altLang="ko-KR" sz="4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4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데이터베이스</a:t>
            </a:r>
            <a:endParaRPr lang="en-US" sz="4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93995" y="5613254"/>
            <a:ext cx="35619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환자의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친지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및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대화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가상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장면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정보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0739" y="4361736"/>
            <a:ext cx="232543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3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1</a:t>
            </a:r>
            <a:r>
              <a:rPr lang="ko-KR" altLang="en-US" sz="6000" kern="0" spc="-3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등급</a:t>
            </a:r>
            <a:endParaRPr lang="en-US" sz="6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6409" y="3845425"/>
            <a:ext cx="717407" cy="516311"/>
            <a:chOff x="11235800" y="4083540"/>
            <a:chExt cx="717407" cy="516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5800" y="4083540"/>
              <a:ext cx="717407" cy="516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7316" y="3494565"/>
            <a:ext cx="4085298" cy="4476023"/>
            <a:chOff x="5966707" y="3732680"/>
            <a:chExt cx="4085298" cy="44760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6707" y="3732680"/>
              <a:ext cx="4085298" cy="447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000" y="3467100"/>
            <a:ext cx="3850496" cy="4508669"/>
            <a:chOff x="12618983" y="3732680"/>
            <a:chExt cx="3850496" cy="4508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8983" y="3732680"/>
              <a:ext cx="3850496" cy="450866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840067" y="5613254"/>
            <a:ext cx="281312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환자가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경험한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사건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가상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장면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정보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70826" y="5559778"/>
            <a:ext cx="2697119" cy="998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스마트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게임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가상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장면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맑은 고딕" panose="020B0503020000020004" pitchFamily="50" charset="-127"/>
              </a:rPr>
              <a:t>정보</a:t>
            </a:r>
            <a:endParaRPr lang="ko-KR" altLang="ko-KR" sz="2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40836" y="4238439"/>
            <a:ext cx="251637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3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2</a:t>
            </a:r>
            <a:r>
              <a:rPr lang="ko-KR" altLang="en-US" sz="6000" kern="0" spc="-3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등급</a:t>
            </a:r>
            <a:endParaRPr lang="en-US" sz="6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08363" y="4238438"/>
            <a:ext cx="255609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3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3</a:t>
            </a:r>
            <a:r>
              <a:rPr lang="ko-KR" altLang="en-US" sz="6000" kern="0" spc="-3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등급</a:t>
            </a:r>
            <a:endParaRPr lang="en-US" sz="6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9E1676CF-4A48-464B-B756-733D472CFE2A}"/>
              </a:ext>
            </a:extLst>
          </p:cNvPr>
          <p:cNvGrpSpPr/>
          <p:nvPr/>
        </p:nvGrpSpPr>
        <p:grpSpPr>
          <a:xfrm>
            <a:off x="990600" y="1933591"/>
            <a:ext cx="4810596" cy="355356"/>
            <a:chOff x="1821004" y="6349104"/>
            <a:chExt cx="3257048" cy="260564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96B111AF-8FF4-4BD6-BBCF-5DDB6126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411843" y="6435183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eong and HanEum Bold" pitchFamily="34" charset="0"/>
                <a:ea typeface="+mn-ea"/>
                <a:cs typeface="OSeong and HanEum Bold" pitchFamily="34" charset="0"/>
              </a:rPr>
              <a:t>59%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2828" y="6774062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eong and HanEum Bold" pitchFamily="34" charset="0"/>
                <a:ea typeface="+mn-ea"/>
                <a:cs typeface="OSeong and HanEum Bold" pitchFamily="34" charset="0"/>
              </a:rPr>
              <a:t>18%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2203" y="5582011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eong and HanEum Bold" pitchFamily="34" charset="0"/>
                <a:ea typeface="+mn-ea"/>
                <a:cs typeface="OSeong and HanEum Bold" pitchFamily="34" charset="0"/>
              </a:rPr>
              <a:t>10%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2912" y="4844164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eong and HanEum Bold" pitchFamily="34" charset="0"/>
                <a:ea typeface="+mn-ea"/>
                <a:cs typeface="OSeong and HanEum Bold" pitchFamily="34" charset="0"/>
              </a:rPr>
              <a:t>13%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3364969" y="5291157"/>
            <a:ext cx="2484472" cy="136030"/>
            <a:chOff x="3364969" y="5291157"/>
            <a:chExt cx="2484472" cy="1360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364969" y="5291157"/>
              <a:ext cx="2484472" cy="136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46308" y="5634911"/>
            <a:ext cx="2542250" cy="136030"/>
            <a:chOff x="2446308" y="5634911"/>
            <a:chExt cx="2542250" cy="1360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2446308" y="5634911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12568" y="6220089"/>
            <a:ext cx="2542250" cy="136030"/>
            <a:chOff x="2112568" y="6220089"/>
            <a:chExt cx="2542250" cy="1360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00000">
              <a:off x="2112568" y="6220089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09568" y="7629148"/>
            <a:ext cx="2542250" cy="136030"/>
            <a:chOff x="2709568" y="7629148"/>
            <a:chExt cx="2542250" cy="1360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2709568" y="7629148"/>
              <a:ext cx="2542250" cy="13603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4E4725D-511C-46C0-AF23-6AE347B9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26" y="2672154"/>
            <a:ext cx="8610600" cy="7013472"/>
          </a:xfrm>
          <a:prstGeom prst="rect">
            <a:avLst/>
          </a:prstGeom>
        </p:spPr>
      </p:pic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727EC312-DA74-45AE-B603-61CBBADE0A3F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F1FCDB98-4AB3-48AC-A188-024D000C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3" name="Object 4">
            <a:extLst>
              <a:ext uri="{FF2B5EF4-FFF2-40B4-BE49-F238E27FC236}">
                <a16:creationId xmlns:a16="http://schemas.microsoft.com/office/drawing/2014/main" id="{4C13FF34-018F-4682-A9C2-E63B1E06B427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UI Design </a:t>
            </a:r>
            <a:r>
              <a:rPr kumimoji="0" lang="en-US" sz="28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(using Figma)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44A02B90-EDC4-4F91-A3A4-2C4BB0E76EF5}"/>
              </a:ext>
            </a:extLst>
          </p:cNvPr>
          <p:cNvSpPr txBox="1"/>
          <p:nvPr/>
        </p:nvSpPr>
        <p:spPr>
          <a:xfrm>
            <a:off x="1061385" y="1681442"/>
            <a:ext cx="105987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사용자 인터페이스 디자인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0CAA6222-1550-4B4C-8B63-45C035E6ABB4}"/>
              </a:ext>
            </a:extLst>
          </p:cNvPr>
          <p:cNvSpPr/>
          <p:nvPr/>
        </p:nvSpPr>
        <p:spPr>
          <a:xfrm>
            <a:off x="6763816" y="2738996"/>
            <a:ext cx="572331" cy="2110611"/>
          </a:xfrm>
          <a:prstGeom prst="rightBrace">
            <a:avLst>
              <a:gd name="adj1" fmla="val 0"/>
              <a:gd name="adj2" fmla="val 506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8938" y="3512415"/>
            <a:ext cx="5638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-1 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런치스크린 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~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사용자설정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8" name="Object 16">
            <a:extLst>
              <a:ext uri="{FF2B5EF4-FFF2-40B4-BE49-F238E27FC236}">
                <a16:creationId xmlns:a16="http://schemas.microsoft.com/office/drawing/2014/main" id="{54126ED2-6098-4E53-A568-4EDAFD90963C}"/>
              </a:ext>
            </a:extLst>
          </p:cNvPr>
          <p:cNvSpPr txBox="1"/>
          <p:nvPr/>
        </p:nvSpPr>
        <p:spPr>
          <a:xfrm>
            <a:off x="10584227" y="5957343"/>
            <a:ext cx="5638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-2 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홈화면 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~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하루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15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분 산책챌린지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Object 16">
            <a:extLst>
              <a:ext uri="{FF2B5EF4-FFF2-40B4-BE49-F238E27FC236}">
                <a16:creationId xmlns:a16="http://schemas.microsoft.com/office/drawing/2014/main" id="{F3C696DC-DFAD-4D37-BE33-5C87E42E1BC3}"/>
              </a:ext>
            </a:extLst>
          </p:cNvPr>
          <p:cNvSpPr txBox="1"/>
          <p:nvPr/>
        </p:nvSpPr>
        <p:spPr>
          <a:xfrm>
            <a:off x="5305025" y="8348883"/>
            <a:ext cx="5638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-3  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IoT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생태계구축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 ~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S-Core Dream 5 Medium" pitchFamily="34" charset="0"/>
              </a:rPr>
              <a:t>화상진료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FDA67AA-63B9-4459-AB5D-FDEC5EC8C4C8}"/>
              </a:ext>
            </a:extLst>
          </p:cNvPr>
          <p:cNvSpPr/>
          <p:nvPr/>
        </p:nvSpPr>
        <p:spPr>
          <a:xfrm>
            <a:off x="9773875" y="5109350"/>
            <a:ext cx="572331" cy="2110611"/>
          </a:xfrm>
          <a:prstGeom prst="rightBrace">
            <a:avLst>
              <a:gd name="adj1" fmla="val 0"/>
              <a:gd name="adj2" fmla="val 506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64235AC-5958-4706-8A25-896EE0AC50BB}"/>
              </a:ext>
            </a:extLst>
          </p:cNvPr>
          <p:cNvSpPr/>
          <p:nvPr/>
        </p:nvSpPr>
        <p:spPr>
          <a:xfrm>
            <a:off x="4615643" y="7528407"/>
            <a:ext cx="572331" cy="2110611"/>
          </a:xfrm>
          <a:prstGeom prst="rightBrace">
            <a:avLst>
              <a:gd name="adj1" fmla="val 0"/>
              <a:gd name="adj2" fmla="val 506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2E805C-AC64-4980-812B-0E51E9B206D7}"/>
              </a:ext>
            </a:extLst>
          </p:cNvPr>
          <p:cNvSpPr txBox="1"/>
          <p:nvPr/>
        </p:nvSpPr>
        <p:spPr>
          <a:xfrm>
            <a:off x="12117897" y="9162406"/>
            <a:ext cx="6202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*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웹 기반 프로토타이핑 도구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Figma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CE008F-0FEC-4016-BE00-B35C1A2D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33964"/>
            <a:ext cx="7772400" cy="807522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723B38-D4CB-4B2D-9038-53AB5E2FE218}"/>
              </a:ext>
            </a:extLst>
          </p:cNvPr>
          <p:cNvCxnSpPr>
            <a:cxnSpLocks/>
          </p:cNvCxnSpPr>
          <p:nvPr/>
        </p:nvCxnSpPr>
        <p:spPr>
          <a:xfrm>
            <a:off x="4326412" y="2940087"/>
            <a:ext cx="15819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3D2C69-97D1-477E-B21B-243EA953A1F3}"/>
              </a:ext>
            </a:extLst>
          </p:cNvPr>
          <p:cNvCxnSpPr>
            <a:cxnSpLocks/>
          </p:cNvCxnSpPr>
          <p:nvPr/>
        </p:nvCxnSpPr>
        <p:spPr>
          <a:xfrm>
            <a:off x="11641612" y="7512087"/>
            <a:ext cx="15819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런치스크린 및 활동 소개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79AD-A577-4F8F-AAF3-976F1E280F00}"/>
              </a:ext>
            </a:extLst>
          </p:cNvPr>
          <p:cNvSpPr txBox="1"/>
          <p:nvPr/>
        </p:nvSpPr>
        <p:spPr>
          <a:xfrm>
            <a:off x="2226466" y="2628900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사용자 경험을 최우선으로 고려하여 다정한 구어체로 시스템 언어 설정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6E48B-C0DE-449E-B3BF-14C7A474BBFE}"/>
              </a:ext>
            </a:extLst>
          </p:cNvPr>
          <p:cNvSpPr txBox="1"/>
          <p:nvPr/>
        </p:nvSpPr>
        <p:spPr>
          <a:xfrm>
            <a:off x="13411200" y="6743700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계정 생성 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기억주머니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’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어플을 통해 경험하게 될 기능을 간단히 소개하는 화면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53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사용자 설문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음성 및 기타 설정 화면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6E48B-C0DE-449E-B3BF-14C7A474BBFE}"/>
              </a:ext>
            </a:extLst>
          </p:cNvPr>
          <p:cNvSpPr txBox="1"/>
          <p:nvPr/>
        </p:nvSpPr>
        <p:spPr>
          <a:xfrm>
            <a:off x="14778823" y="6982870"/>
            <a:ext cx="2666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장기요양등급은 병의 차도에 따라 가변적이므로 사용자 설정 화면에서 변경이 가능하도록 구성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DF9C23-F0A1-4E46-BE83-D65BD63D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849118"/>
            <a:ext cx="10782526" cy="762863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5BE708-D7FC-4320-A396-D4EBE4E19DA0}"/>
              </a:ext>
            </a:extLst>
          </p:cNvPr>
          <p:cNvCxnSpPr>
            <a:cxnSpLocks/>
          </p:cNvCxnSpPr>
          <p:nvPr/>
        </p:nvCxnSpPr>
        <p:spPr>
          <a:xfrm>
            <a:off x="2971800" y="4762500"/>
            <a:ext cx="1530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0FBD79-E6FE-4FAE-82AD-D687B5F541C6}"/>
              </a:ext>
            </a:extLst>
          </p:cNvPr>
          <p:cNvCxnSpPr>
            <a:cxnSpLocks/>
          </p:cNvCxnSpPr>
          <p:nvPr/>
        </p:nvCxnSpPr>
        <p:spPr>
          <a:xfrm>
            <a:off x="10363200" y="8247785"/>
            <a:ext cx="0" cy="104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4E2EE-CD1C-4D46-AA18-4957C5848DD1}"/>
              </a:ext>
            </a:extLst>
          </p:cNvPr>
          <p:cNvCxnSpPr>
            <a:cxnSpLocks/>
          </p:cNvCxnSpPr>
          <p:nvPr/>
        </p:nvCxnSpPr>
        <p:spPr>
          <a:xfrm>
            <a:off x="13030200" y="7810500"/>
            <a:ext cx="1530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D51885-98B4-4A3C-A355-C921F2708A6B}"/>
              </a:ext>
            </a:extLst>
          </p:cNvPr>
          <p:cNvSpPr txBox="1"/>
          <p:nvPr/>
        </p:nvSpPr>
        <p:spPr>
          <a:xfrm>
            <a:off x="1100534" y="4174004"/>
            <a:ext cx="2666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개인화된 서비스의 제공을 위해 장기요양등급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연령대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 의료기관 선택 진행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20F610-CED3-4BFB-9166-D17FE682FC1E}"/>
              </a:ext>
            </a:extLst>
          </p:cNvPr>
          <p:cNvSpPr txBox="1"/>
          <p:nvPr/>
        </p:nvSpPr>
        <p:spPr>
          <a:xfrm>
            <a:off x="8747246" y="9293687"/>
            <a:ext cx="3799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잠금 해제 및 앱 사용 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음성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으로도 가능하도록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92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77145" y="183654"/>
            <a:ext cx="10899410" cy="87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7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린 캔버스</a:t>
            </a:r>
            <a:r>
              <a:rPr lang="en-US" altLang="ko-KR" sz="37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(Lean Canvas)</a:t>
            </a:r>
            <a:endParaRPr lang="ko-KR" altLang="en-US" sz="4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6757" y="1308144"/>
            <a:ext cx="16422129" cy="86409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51201" y="8108514"/>
            <a:ext cx="163976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661538" y="1308144"/>
            <a:ext cx="39567" cy="6780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976922" y="1308144"/>
            <a:ext cx="26379" cy="6780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300979" y="1308144"/>
            <a:ext cx="0" cy="6780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4259481" y="1308144"/>
            <a:ext cx="44996" cy="6780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300979" y="5441321"/>
            <a:ext cx="33948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976530" y="4516032"/>
            <a:ext cx="33073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928600" y="8083722"/>
            <a:ext cx="0" cy="18676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3560" y="1391443"/>
            <a:ext cx="2468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  <a:r>
              <a:rPr lang="en-US" altLang="ko-KR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고객위주</a:t>
            </a:r>
            <a:r>
              <a:rPr lang="en-US" altLang="ko-KR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highlight>
                <a:srgbClr val="A3C8D1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0124" y="1371773"/>
            <a:ext cx="15292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53425" y="1384130"/>
            <a:ext cx="3360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고유가치 제안</a:t>
            </a:r>
            <a:r>
              <a:rPr lang="en-US" altLang="ko-KR" sz="2100" dirty="0"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(Needs</a:t>
            </a:r>
            <a:r>
              <a:rPr lang="en-US" altLang="ko-KR" sz="2100" dirty="0">
                <a:highlight>
                  <a:srgbClr val="B4C9E6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06538" y="1379561"/>
            <a:ext cx="18213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</a:t>
            </a:r>
            <a:r>
              <a:rPr lang="ko-KR" altLang="en-US" sz="2100" dirty="0">
                <a:highlight>
                  <a:srgbClr val="C0B9DF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298560" y="1379561"/>
            <a:ext cx="15069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endParaRPr lang="ko-KR" altLang="en-US" sz="2100" dirty="0">
              <a:highlight>
                <a:srgbClr val="A3C8D1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8343" y="8165468"/>
            <a:ext cx="18167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비용구조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40205" y="8150340"/>
            <a:ext cx="16487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수익원</a:t>
            </a:r>
            <a:endParaRPr lang="ko-KR" altLang="en-US" sz="2100" dirty="0">
              <a:highlight>
                <a:srgbClr val="D9C6B7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26256" y="5478392"/>
            <a:ext cx="34046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지표</a:t>
            </a:r>
            <a:r>
              <a:rPr lang="en-US" altLang="ko-KR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수익구조지표</a:t>
            </a:r>
            <a:r>
              <a:rPr lang="en-US" altLang="ko-KR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highlight>
                <a:srgbClr val="C0B9D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09835" y="4571421"/>
            <a:ext cx="22429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</a:t>
            </a:r>
            <a:r>
              <a:rPr lang="en-US" altLang="ko-KR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</a:t>
            </a:r>
            <a:r>
              <a:rPr lang="en-US" altLang="ko-KR" sz="21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100" dirty="0">
              <a:highlight>
                <a:srgbClr val="C0B9D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6407" y="4762500"/>
            <a:ext cx="37759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ko-KR" altLang="en-US" sz="21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기존 대안</a:t>
            </a:r>
            <a:endParaRPr lang="en-US" altLang="ko-KR" sz="2100" dirty="0">
              <a:highlight>
                <a:srgbClr val="A3C8D1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318065" y="5015844"/>
            <a:ext cx="2020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최우선 고객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4762" y="1841226"/>
            <a:ext cx="3534203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 가능 활동인구의 노인부양 부담 극증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가족과의 적절한 연계의 어려움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대면 중심 서비스의 고비용 구조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spcBef>
                <a:spcPts val="90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UX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극대화 실패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39482" y="5233983"/>
            <a:ext cx="3386577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중심 서비스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요양원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요양병원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데이케어센터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어플리케이션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보험사 기반 헬스케어 어플리케이션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 단체의 치매 예방 어플리케이션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644281" y="1815723"/>
            <a:ext cx="335245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생활에 편의성 제공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 가족의 부담 감소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어르신의 사고 예방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시설 인력난 보조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104814" y="1735845"/>
            <a:ext cx="337737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대면서비스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압도적인 가격 경쟁력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 보조 서비스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프로그램 구성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7175" indent="-257175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압도적인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975429" y="5025848"/>
            <a:ext cx="3426371" cy="2921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50"/>
              </a:spcBef>
              <a:buAutoNum type="arabicPeriod"/>
            </a:pP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최우선 고객을보유한 기관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보험재단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치매안심센터 등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과의 협업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MOU 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체결</a:t>
            </a:r>
            <a:endParaRPr lang="en-US" altLang="ko-KR" sz="19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spcBef>
                <a:spcPts val="450"/>
              </a:spcBef>
              <a:buFontTx/>
              <a:buAutoNum type="arabicPeriod"/>
            </a:pP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k-Dementia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박람회 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2022: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치매 특화 박람회 또는 헬스케어 전문 전시회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출전</a:t>
            </a:r>
            <a:endParaRPr lang="en-US" altLang="ko-KR" sz="19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spcBef>
                <a:spcPts val="450"/>
              </a:spcBef>
              <a:buFontTx/>
              <a:buAutoNum type="arabicPeriod"/>
            </a:pP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옥외 광고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QR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코드를 통해 곧바로 앱 다운로드가 가능하도록 제작 및 홍보</a:t>
            </a:r>
            <a:endParaRPr lang="en-US" altLang="ko-KR" sz="19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3725891" y="1260843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C0B9DF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⑨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783115" y="1277852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745056" y="1280918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0450074" y="1260539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B4C9E6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964202" y="1278368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C0B9DF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④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3754412" y="4469640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C0B9DF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⑤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6558980" y="8049447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D9C6B7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341022" y="8021756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D9C6B7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⑦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089668" y="5341259"/>
            <a:ext cx="606123" cy="556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solidFill>
                  <a:schemeClr val="tx1"/>
                </a:solidFill>
                <a:highlight>
                  <a:srgbClr val="C0B9DF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⑧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325308" y="3190089"/>
            <a:ext cx="297034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F5A41-36C9-45FE-BA80-2697DEDA5814}"/>
              </a:ext>
            </a:extLst>
          </p:cNvPr>
          <p:cNvSpPr txBox="1"/>
          <p:nvPr/>
        </p:nvSpPr>
        <p:spPr>
          <a:xfrm>
            <a:off x="14346260" y="1954692"/>
            <a:ext cx="2779632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65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이상 </a:t>
            </a:r>
            <a:r>
              <a:rPr lang="en-US" altLang="ko-KR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경증 치매 환자</a:t>
            </a:r>
            <a:endParaRPr lang="en-US" altLang="ko-KR" sz="19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부양가족</a:t>
            </a:r>
            <a:endParaRPr lang="en-US" altLang="ko-KR" sz="19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19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중심 서비스 기관</a:t>
            </a:r>
            <a:endParaRPr lang="en-US" altLang="ko-KR" sz="19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ko-KR" altLang="en-US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97FBB-B6E2-4804-8BE6-01D60F89B6B5}"/>
              </a:ext>
            </a:extLst>
          </p:cNvPr>
          <p:cNvSpPr txBox="1"/>
          <p:nvPr/>
        </p:nvSpPr>
        <p:spPr>
          <a:xfrm>
            <a:off x="14360536" y="5434203"/>
            <a:ext cx="2734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부양가족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B71277-EE8B-42D5-A093-15F5B6CDB88D}"/>
              </a:ext>
            </a:extLst>
          </p:cNvPr>
          <p:cNvSpPr txBox="1"/>
          <p:nvPr/>
        </p:nvSpPr>
        <p:spPr>
          <a:xfrm>
            <a:off x="4237425" y="5964500"/>
            <a:ext cx="354413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 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가입자 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협력기관 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일일 이용자 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30F85E-6EDA-44EA-AE01-706F89C18799}"/>
              </a:ext>
            </a:extLst>
          </p:cNvPr>
          <p:cNvSpPr txBox="1"/>
          <p:nvPr/>
        </p:nvSpPr>
        <p:spPr>
          <a:xfrm>
            <a:off x="8984541" y="8565204"/>
            <a:ext cx="8364345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정부 연계 사업을 통한 정부지원금 수혜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 내 광고 유치를 통한 수익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B2B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제휴를 통한 사기업과의 연계를 통한 지원금 수익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D0CE6-7195-49D6-A321-9DFA8A88D0F0}"/>
              </a:ext>
            </a:extLst>
          </p:cNvPr>
          <p:cNvSpPr txBox="1"/>
          <p:nvPr/>
        </p:nvSpPr>
        <p:spPr>
          <a:xfrm>
            <a:off x="914762" y="8534357"/>
            <a:ext cx="8170683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개발 비용</a:t>
            </a:r>
            <a:r>
              <a:rPr lang="en-US" altLang="ko-KR" sz="1575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75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개발자 인건비</a:t>
            </a:r>
            <a:r>
              <a:rPr lang="en-US" altLang="ko-KR" sz="1575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575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대여비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(40%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↓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유통비용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라이센스 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(30%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↓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마케팅비용</a:t>
            </a:r>
            <a:r>
              <a:rPr lang="en-US" altLang="ko-KR" sz="1575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75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광고비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(10%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↓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(20%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7E201D-1A70-4B45-8662-59C85F7F72D9}"/>
              </a:ext>
            </a:extLst>
          </p:cNvPr>
          <p:cNvSpPr txBox="1"/>
          <p:nvPr/>
        </p:nvSpPr>
        <p:spPr>
          <a:xfrm>
            <a:off x="4297711" y="1751434"/>
            <a:ext cx="3421521" cy="454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음성을 텍스트로 변환한 후 통화 과정 속에 추출된 질문과 답변을 음성으로 사용자에게 제공하는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 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(TTS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STT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활용하여 치매 어르신들이 길 잃는 것을 보조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의료적 상담을 위한 의료 전문가 매칭 서비스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spcBef>
                <a:spcPts val="900"/>
              </a:spcBef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복약을 음성으로 알려주는 서비스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(TTS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음성으로 답변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spcBef>
                <a:spcPts val="900"/>
              </a:spcBef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spcBef>
                <a:spcPts val="900"/>
              </a:spcBef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1517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홈화면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텍스트 변환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플레이백 서비스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6E48B-C0DE-449E-B3BF-14C7A474BBFE}"/>
              </a:ext>
            </a:extLst>
          </p:cNvPr>
          <p:cNvSpPr txBox="1"/>
          <p:nvPr/>
        </p:nvSpPr>
        <p:spPr>
          <a:xfrm>
            <a:off x="762003" y="4076700"/>
            <a:ext cx="2666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사용자 경험을 최우선시한 배치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분할 아이콘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781C69-75C5-4C35-A8C1-69C77595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90700"/>
            <a:ext cx="10919286" cy="76708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325B3A-3045-4379-9463-9AB5B56682EC}"/>
              </a:ext>
            </a:extLst>
          </p:cNvPr>
          <p:cNvCxnSpPr>
            <a:cxnSpLocks/>
          </p:cNvCxnSpPr>
          <p:nvPr/>
        </p:nvCxnSpPr>
        <p:spPr>
          <a:xfrm>
            <a:off x="13625455" y="7658100"/>
            <a:ext cx="1445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288E-7673-467E-BE79-1417A45B1FDA}"/>
              </a:ext>
            </a:extLst>
          </p:cNvPr>
          <p:cNvCxnSpPr>
            <a:cxnSpLocks/>
          </p:cNvCxnSpPr>
          <p:nvPr/>
        </p:nvCxnSpPr>
        <p:spPr>
          <a:xfrm>
            <a:off x="2899757" y="4533900"/>
            <a:ext cx="1445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05EC65-3C91-4CE4-8BB9-74F7DA577A7F}"/>
              </a:ext>
            </a:extLst>
          </p:cNvPr>
          <p:cNvSpPr txBox="1"/>
          <p:nvPr/>
        </p:nvSpPr>
        <p:spPr>
          <a:xfrm>
            <a:off x="15071116" y="7242601"/>
            <a:ext cx="2666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직전 통화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플레이백 서비스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68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기존 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EFA9C2-9803-46D5-B081-66663505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58" y="1605706"/>
            <a:ext cx="3552535" cy="7688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07EDE-E688-4CD0-BC83-17EBCE47503C}"/>
              </a:ext>
            </a:extLst>
          </p:cNvPr>
          <p:cNvSpPr txBox="1"/>
          <p:nvPr/>
        </p:nvSpPr>
        <p:spPr>
          <a:xfrm>
            <a:off x="1828800" y="9470869"/>
            <a:ext cx="324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체크 메인 화면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1&gt;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B7446-BAAB-4023-94B7-515D29E8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157" y="1451073"/>
            <a:ext cx="3606033" cy="7804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DAFD1-C9CE-442A-8758-06A87A779CA0}"/>
              </a:ext>
            </a:extLst>
          </p:cNvPr>
          <p:cNvSpPr txBox="1"/>
          <p:nvPr/>
        </p:nvSpPr>
        <p:spPr>
          <a:xfrm>
            <a:off x="7132305" y="9466659"/>
            <a:ext cx="324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체크 메인 화면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2&gt;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377D04C-1179-4EFC-8E41-D3CE73BEA431}"/>
              </a:ext>
            </a:extLst>
          </p:cNvPr>
          <p:cNvSpPr/>
          <p:nvPr/>
        </p:nvSpPr>
        <p:spPr>
          <a:xfrm>
            <a:off x="5676715" y="4343281"/>
            <a:ext cx="703948" cy="800219"/>
          </a:xfrm>
          <a:prstGeom prst="rightArrow">
            <a:avLst/>
          </a:prstGeom>
          <a:solidFill>
            <a:srgbClr val="D9C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6BFC9-A38C-4649-8E15-78921C379235}"/>
              </a:ext>
            </a:extLst>
          </p:cNvPr>
          <p:cNvSpPr txBox="1"/>
          <p:nvPr/>
        </p:nvSpPr>
        <p:spPr>
          <a:xfrm>
            <a:off x="5324233" y="5448062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703966-73F6-44FE-B32E-6E150645F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014" y="1444518"/>
            <a:ext cx="3606033" cy="7804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9CEFD1-CB10-42DD-AD67-AA874B4EA567}"/>
              </a:ext>
            </a:extLst>
          </p:cNvPr>
          <p:cNvSpPr txBox="1"/>
          <p:nvPr/>
        </p:nvSpPr>
        <p:spPr>
          <a:xfrm>
            <a:off x="12420600" y="9482435"/>
            <a:ext cx="360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체크 치매 백과 화면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A441DD5-C1FD-42D1-8576-8F6E8C7F8EDB}"/>
              </a:ext>
            </a:extLst>
          </p:cNvPr>
          <p:cNvSpPr/>
          <p:nvPr/>
        </p:nvSpPr>
        <p:spPr>
          <a:xfrm>
            <a:off x="11131685" y="4180286"/>
            <a:ext cx="703948" cy="800219"/>
          </a:xfrm>
          <a:prstGeom prst="rightArrow">
            <a:avLst/>
          </a:prstGeom>
          <a:solidFill>
            <a:srgbClr val="D9C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C9056-53E9-4207-844B-FA0A2A759DC2}"/>
              </a:ext>
            </a:extLst>
          </p:cNvPr>
          <p:cNvSpPr txBox="1"/>
          <p:nvPr/>
        </p:nvSpPr>
        <p:spPr>
          <a:xfrm>
            <a:off x="10726509" y="532935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터치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작은 글씨</a:t>
            </a:r>
          </a:p>
        </p:txBody>
      </p:sp>
    </p:spTree>
    <p:extLst>
      <p:ext uri="{BB962C8B-B14F-4D97-AF65-F5344CB8AC3E}">
        <p14:creationId xmlns:p14="http://schemas.microsoft.com/office/powerpoint/2010/main" val="241062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기존 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AB09CB-E0A3-4CD9-9C79-47B503C2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431818"/>
            <a:ext cx="3520848" cy="76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2E6C4D-D252-4FBC-922E-5305898E0719}"/>
              </a:ext>
            </a:extLst>
          </p:cNvPr>
          <p:cNvSpPr txBox="1"/>
          <p:nvPr/>
        </p:nvSpPr>
        <p:spPr>
          <a:xfrm>
            <a:off x="5029200" y="9355853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교보케어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메뉴바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927AE-43FF-4EBD-B3E3-44DC50D3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261" y="1478990"/>
            <a:ext cx="3520848" cy="76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08847-0935-4713-A041-1EB65915F7E2}"/>
              </a:ext>
            </a:extLst>
          </p:cNvPr>
          <p:cNvSpPr txBox="1"/>
          <p:nvPr/>
        </p:nvSpPr>
        <p:spPr>
          <a:xfrm>
            <a:off x="9702935" y="9355853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교보케어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메인화면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827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CF08A7-A25B-4F0B-AC53-C58F7B560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25"/>
          <a:stretch/>
        </p:blipFill>
        <p:spPr>
          <a:xfrm>
            <a:off x="3370171" y="1821978"/>
            <a:ext cx="11251672" cy="7862243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길찾기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복약 알림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및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의료</a:t>
            </a:r>
            <a:r>
              <a:rPr kumimoji="0" lang="en-US" altLang="ko-KR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Q&amp;A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6E48B-C0DE-449E-B3BF-14C7A474BBFE}"/>
              </a:ext>
            </a:extLst>
          </p:cNvPr>
          <p:cNvSpPr txBox="1"/>
          <p:nvPr/>
        </p:nvSpPr>
        <p:spPr>
          <a:xfrm>
            <a:off x="762003" y="4076700"/>
            <a:ext cx="2666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음성형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네비게이션과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목적지 알림 제공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이동경로는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현재위치 및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분전 위치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사진으로 기록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보호자 계정으로 전송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288E-7673-467E-BE79-1417A45B1FDA}"/>
              </a:ext>
            </a:extLst>
          </p:cNvPr>
          <p:cNvCxnSpPr>
            <a:cxnSpLocks/>
          </p:cNvCxnSpPr>
          <p:nvPr/>
        </p:nvCxnSpPr>
        <p:spPr>
          <a:xfrm>
            <a:off x="2899757" y="4533900"/>
            <a:ext cx="1445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D9B4FA-228F-4D2F-88E8-7F77CEA3431F}"/>
              </a:ext>
            </a:extLst>
          </p:cNvPr>
          <p:cNvCxnSpPr>
            <a:cxnSpLocks/>
          </p:cNvCxnSpPr>
          <p:nvPr/>
        </p:nvCxnSpPr>
        <p:spPr>
          <a:xfrm>
            <a:off x="8077200" y="864870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C8DB91-3CD9-4913-A9B5-A86F130A1AEB}"/>
              </a:ext>
            </a:extLst>
          </p:cNvPr>
          <p:cNvSpPr txBox="1"/>
          <p:nvPr/>
        </p:nvSpPr>
        <p:spPr>
          <a:xfrm>
            <a:off x="7391400" y="9653802"/>
            <a:ext cx="585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다정한 어투로 사용자 경험 극대화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165750-C66A-47E4-82FA-F44B73B4CDB2}"/>
              </a:ext>
            </a:extLst>
          </p:cNvPr>
          <p:cNvCxnSpPr>
            <a:cxnSpLocks/>
          </p:cNvCxnSpPr>
          <p:nvPr/>
        </p:nvCxnSpPr>
        <p:spPr>
          <a:xfrm>
            <a:off x="14020800" y="43815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839EA4-689F-4CF0-AA4E-DF1EF354C9C5}"/>
              </a:ext>
            </a:extLst>
          </p:cNvPr>
          <p:cNvSpPr txBox="1"/>
          <p:nvPr/>
        </p:nvSpPr>
        <p:spPr>
          <a:xfrm>
            <a:off x="14859000" y="4076700"/>
            <a:ext cx="5850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 분야 전문의의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신속한 의료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Q&amp;A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고도화 단계에서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화상진료와도 이어짐</a:t>
            </a:r>
          </a:p>
        </p:txBody>
      </p:sp>
    </p:spTree>
    <p:extLst>
      <p:ext uri="{BB962C8B-B14F-4D97-AF65-F5344CB8AC3E}">
        <p14:creationId xmlns:p14="http://schemas.microsoft.com/office/powerpoint/2010/main" val="131105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인지 및 운동 챌린지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C8FB0-2896-45C8-842D-7F1254B9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17" y="1600124"/>
            <a:ext cx="8396351" cy="865603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52FBAA-05B2-4B21-8B27-AD097C283A47}"/>
              </a:ext>
            </a:extLst>
          </p:cNvPr>
          <p:cNvCxnSpPr>
            <a:cxnSpLocks/>
          </p:cNvCxnSpPr>
          <p:nvPr/>
        </p:nvCxnSpPr>
        <p:spPr>
          <a:xfrm>
            <a:off x="4491860" y="4229100"/>
            <a:ext cx="1736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74D168-1759-4DD7-86CE-FE65D220A87F}"/>
              </a:ext>
            </a:extLst>
          </p:cNvPr>
          <p:cNvSpPr txBox="1"/>
          <p:nvPr/>
        </p:nvSpPr>
        <p:spPr>
          <a:xfrm>
            <a:off x="2057400" y="3619500"/>
            <a:ext cx="2762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단순히 인지 능력 증진 을 위한 게임 구상에 머물지 않고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리워드 제공을 통한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참여유인 확보를 최우선시 함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2C0586-312F-405A-A1DF-56DF637721F4}"/>
              </a:ext>
            </a:extLst>
          </p:cNvPr>
          <p:cNvCxnSpPr>
            <a:cxnSpLocks/>
          </p:cNvCxnSpPr>
          <p:nvPr/>
        </p:nvCxnSpPr>
        <p:spPr>
          <a:xfrm>
            <a:off x="11807060" y="5295900"/>
            <a:ext cx="1736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576AE9-3CDB-4E95-B010-8C9582C6616E}"/>
              </a:ext>
            </a:extLst>
          </p:cNvPr>
          <p:cNvSpPr txBox="1"/>
          <p:nvPr/>
        </p:nvSpPr>
        <p:spPr>
          <a:xfrm>
            <a:off x="13733831" y="4781235"/>
            <a:ext cx="2762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누적기록을 통해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챌린지 기회 부여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 상위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 선정하여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리워드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생필품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제공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8C42E-481C-4924-867F-4D2BBD68015D}"/>
              </a:ext>
            </a:extLst>
          </p:cNvPr>
          <p:cNvSpPr txBox="1"/>
          <p:nvPr/>
        </p:nvSpPr>
        <p:spPr>
          <a:xfrm>
            <a:off x="13733831" y="7200900"/>
            <a:ext cx="2962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본인이 부양의 대상이 아닌 적극적으로 가계에 기여하는 주체적인 존재임을 느끼도록 리워드는 생필품으로 선정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ex)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휴지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칫솔 등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064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2F4D29D-B7F5-4F3B-9D3A-8F3EDFA6454E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CDFAEB4-7675-46F8-B689-96BABF0B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0326DD6D-A3B7-4B30-86AF-42D035149CE0}"/>
              </a:ext>
            </a:extLst>
          </p:cNvPr>
          <p:cNvSpPr txBox="1"/>
          <p:nvPr/>
        </p:nvSpPr>
        <p:spPr>
          <a:xfrm>
            <a:off x="616085" y="577814"/>
            <a:ext cx="105156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고도화 단계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A1BD2-8F2A-4E8C-9C7F-CE63C366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747111"/>
            <a:ext cx="7548336" cy="790401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38532-AD9C-44C4-9896-959512D60E3C}"/>
              </a:ext>
            </a:extLst>
          </p:cNvPr>
          <p:cNvCxnSpPr>
            <a:cxnSpLocks/>
          </p:cNvCxnSpPr>
          <p:nvPr/>
        </p:nvCxnSpPr>
        <p:spPr>
          <a:xfrm>
            <a:off x="3096557" y="5981700"/>
            <a:ext cx="139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5F3C8A5-C40F-4A67-BC3C-CE8C6398F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02"/>
          <a:stretch/>
        </p:blipFill>
        <p:spPr>
          <a:xfrm>
            <a:off x="11049000" y="1858212"/>
            <a:ext cx="3785372" cy="7849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F198FF-3E0F-44CE-BFDC-DD30C0D0181E}"/>
              </a:ext>
            </a:extLst>
          </p:cNvPr>
          <p:cNvSpPr txBox="1"/>
          <p:nvPr/>
        </p:nvSpPr>
        <p:spPr>
          <a:xfrm>
            <a:off x="863329" y="5372100"/>
            <a:ext cx="276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한국판치매선별도구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KDSQ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활용한 치매경도테스트 및 진단 기능 제공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633DFB-7C66-4200-9686-0AD5F742F8CB}"/>
              </a:ext>
            </a:extLst>
          </p:cNvPr>
          <p:cNvCxnSpPr>
            <a:cxnSpLocks/>
          </p:cNvCxnSpPr>
          <p:nvPr/>
        </p:nvCxnSpPr>
        <p:spPr>
          <a:xfrm>
            <a:off x="9742993" y="1688052"/>
            <a:ext cx="0" cy="981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0DA2C6-2726-433E-A0E7-73EBD8E5D48F}"/>
              </a:ext>
            </a:extLst>
          </p:cNvPr>
          <p:cNvSpPr txBox="1"/>
          <p:nvPr/>
        </p:nvSpPr>
        <p:spPr>
          <a:xfrm>
            <a:off x="8057801" y="764549"/>
            <a:ext cx="295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IoT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생태계 구축을 통한 생활 연계 서비스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9FA792-2814-44DE-ACF4-3E035DE109F5}"/>
              </a:ext>
            </a:extLst>
          </p:cNvPr>
          <p:cNvCxnSpPr>
            <a:cxnSpLocks/>
          </p:cNvCxnSpPr>
          <p:nvPr/>
        </p:nvCxnSpPr>
        <p:spPr>
          <a:xfrm flipH="1">
            <a:off x="14097000" y="415290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600045-C136-4E72-8DBA-147A97718DA1}"/>
              </a:ext>
            </a:extLst>
          </p:cNvPr>
          <p:cNvSpPr txBox="1"/>
          <p:nvPr/>
        </p:nvSpPr>
        <p:spPr>
          <a:xfrm>
            <a:off x="15011400" y="3924300"/>
            <a:ext cx="295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현행법 개선 이후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화상진료 적극 도입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63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마케팅 채널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9C5C19-4656-4DF3-A84E-F8962F700229}"/>
              </a:ext>
            </a:extLst>
          </p:cNvPr>
          <p:cNvSpPr txBox="1"/>
          <p:nvPr/>
        </p:nvSpPr>
        <p:spPr>
          <a:xfrm>
            <a:off x="975360" y="2847735"/>
            <a:ext cx="120548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생명보험재단</a:t>
            </a:r>
            <a:r>
              <a:rPr kumimoji="0" lang="en-US" altLang="ko-KR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-</a:t>
            </a:r>
            <a:r>
              <a:rPr kumimoji="0" lang="ko-KR" altLang="en-US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전남 장성</a:t>
            </a:r>
            <a:r>
              <a:rPr kumimoji="0" lang="en-US" altLang="ko-KR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, ‘</a:t>
            </a:r>
            <a:r>
              <a:rPr kumimoji="0" lang="ko-KR" altLang="en-US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생명숲 </a:t>
            </a:r>
            <a:r>
              <a:rPr kumimoji="0" lang="en-US" altLang="ko-KR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100</a:t>
            </a:r>
            <a:r>
              <a:rPr kumimoji="0" lang="ko-KR" altLang="en-US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세 힐링센터’ 운영 </a:t>
            </a:r>
            <a:r>
              <a:rPr kumimoji="0" lang="en-US" altLang="ko-KR" sz="3600" b="1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anumGothicExtraBold" panose="020B0503020000020004" pitchFamily="2" charset="-127"/>
                <a:ea typeface="NanumGothicExtraBold" panose="020B0503020000020004" pitchFamily="2" charset="-127"/>
                <a:cs typeface="+mn-cs"/>
              </a:rPr>
              <a:t>MOU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tum" panose="020B0600000101010101" pitchFamily="50" charset="-127"/>
                <a:ea typeface="Dotum" panose="020B0600000101010101" pitchFamily="50" charset="-127"/>
                <a:cs typeface="+mn-cs"/>
              </a:rPr>
            </a:b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99DD65-9357-4006-A057-8C5DF6534270}"/>
              </a:ext>
            </a:extLst>
          </p:cNvPr>
          <p:cNvSpPr txBox="1"/>
          <p:nvPr/>
        </p:nvSpPr>
        <p:spPr>
          <a:xfrm>
            <a:off x="975360" y="4012962"/>
            <a:ext cx="154838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생명보험재단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전라남도 장성군과 업무협약을 맺고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17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번째 생명숲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100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세 힐링센터 개소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생명숲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100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세 힐링센터 프로그램 상세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  일상생활 자립을 위한 요리교실 및 정리수납 프로그램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사회성 증진 위한 스마트폰 활용 교육 및 음악교실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건강 증진을 위한 실버 태권도 및 몸펴기 운동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태블릿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PC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기반 인지재활 프로그램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&gt; 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특히 태블릿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PC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기반 인지재활 프로그램은 비대면으로도 진행 가능한 복지사업으로 이동이 편리한 태블릿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PC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를 활용해 독거 어르신의 고립감을 해소하고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치매 위험 감소와 인지기능 향상을 도모해 줄 것으로 기대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E866D8E-CEE8-4ACC-8DC3-A71963074AA7}"/>
              </a:ext>
            </a:extLst>
          </p:cNvPr>
          <p:cNvSpPr txBox="1"/>
          <p:nvPr/>
        </p:nvSpPr>
        <p:spPr>
          <a:xfrm>
            <a:off x="627743" y="1805401"/>
            <a:ext cx="1403604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최우선 고객을 보유한 기관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보험재단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치매안심센터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데이케어센터 등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과의 협업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7947C-CB45-4ED4-BC5A-71878E3A68B8}"/>
              </a:ext>
            </a:extLst>
          </p:cNvPr>
          <p:cNvSpPr txBox="1"/>
          <p:nvPr/>
        </p:nvSpPr>
        <p:spPr>
          <a:xfrm>
            <a:off x="975360" y="9157261"/>
            <a:ext cx="1403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MOU(Memorandum of understanding):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양해각서라고도 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국가 또는 기업간 서로 합의된 내용을 확인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기록하는 업무 협약 문서이다</a:t>
            </a:r>
          </a:p>
        </p:txBody>
      </p:sp>
    </p:spTree>
    <p:extLst>
      <p:ext uri="{BB962C8B-B14F-4D97-AF65-F5344CB8AC3E}">
        <p14:creationId xmlns:p14="http://schemas.microsoft.com/office/powerpoint/2010/main" val="305791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마케팅 채널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6C2414-332B-44AE-9D48-F3DBAFD853E3}"/>
              </a:ext>
            </a:extLst>
          </p:cNvPr>
          <p:cNvSpPr txBox="1"/>
          <p:nvPr/>
        </p:nvSpPr>
        <p:spPr>
          <a:xfrm>
            <a:off x="609600" y="2581276"/>
            <a:ext cx="16306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17’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치매 국가책임제 도입 이후 과기정통부와 복지부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2,000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억원 규모의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R&amp;D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진행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치매안심센터 확충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*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앞선 생명보험재단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장성군의 사례와 같이 국가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지방 자치기관과의 협업 이루어지기 수월한 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032" name="Picture 8" descr="정부, 치매안심센터 연내 모두 개소...독거노인 전수 치매검진 - 라포르시안">
            <a:extLst>
              <a:ext uri="{FF2B5EF4-FFF2-40B4-BE49-F238E27FC236}">
                <a16:creationId xmlns:a16="http://schemas.microsoft.com/office/drawing/2014/main" id="{4BC9BE23-6F03-4C25-A9C4-13E68079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417062"/>
            <a:ext cx="7131280" cy="47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C34A7C-8E5B-4E60-9E84-81FC1B49D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"/>
          <a:stretch/>
        </p:blipFill>
        <p:spPr bwMode="auto">
          <a:xfrm>
            <a:off x="1752600" y="4445277"/>
            <a:ext cx="6836259" cy="479222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F8BABD-7210-406F-B410-C0B878242DB3}"/>
              </a:ext>
            </a:extLst>
          </p:cNvPr>
          <p:cNvSpPr txBox="1"/>
          <p:nvPr/>
        </p:nvSpPr>
        <p:spPr>
          <a:xfrm>
            <a:off x="2819400" y="3759794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치매극복연구 국제 협력 네트워크 구축 방안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DB470-547F-466B-B270-CD162F583D7F}"/>
              </a:ext>
            </a:extLst>
          </p:cNvPr>
          <p:cNvSpPr txBox="1"/>
          <p:nvPr/>
        </p:nvSpPr>
        <p:spPr>
          <a:xfrm>
            <a:off x="9997960" y="3759497"/>
            <a:ext cx="5470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치매안심센터 효율화를 통한 비용 절감의 노력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5130417-A575-47CA-9138-50AC935E30B8}"/>
              </a:ext>
            </a:extLst>
          </p:cNvPr>
          <p:cNvSpPr txBox="1"/>
          <p:nvPr/>
        </p:nvSpPr>
        <p:spPr>
          <a:xfrm>
            <a:off x="627743" y="1805401"/>
            <a:ext cx="145360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최우선 고객을 보유한 기관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보험재단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치매안심센터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데이케어센터 등</a:t>
            </a: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과의 협업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13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마케팅 채널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FD1CCA8-6135-42BC-A755-C3CF779ED2F4}"/>
              </a:ext>
            </a:extLst>
          </p:cNvPr>
          <p:cNvSpPr txBox="1"/>
          <p:nvPr/>
        </p:nvSpPr>
        <p:spPr>
          <a:xfrm>
            <a:off x="627743" y="1805401"/>
            <a:ext cx="145360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K-Dementia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박람회 참가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6E2D50-C10D-4388-80D8-2D4D7C3D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36398"/>
            <a:ext cx="15823246" cy="685258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마케팅 채널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FD1CCA8-6135-42BC-A755-C3CF779ED2F4}"/>
              </a:ext>
            </a:extLst>
          </p:cNvPr>
          <p:cNvSpPr txBox="1"/>
          <p:nvPr/>
        </p:nvSpPr>
        <p:spPr>
          <a:xfrm>
            <a:off x="627743" y="1805401"/>
            <a:ext cx="145360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K-Dementia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박람회 참가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45B703-B58D-4CCA-BEA0-A5BD2A13E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24" r="128"/>
          <a:stretch/>
        </p:blipFill>
        <p:spPr>
          <a:xfrm>
            <a:off x="1752600" y="3771900"/>
            <a:ext cx="14782800" cy="5546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2FF9B-36BF-442C-BF06-C7A4E07B6991}"/>
              </a:ext>
            </a:extLst>
          </p:cNvPr>
          <p:cNvSpPr txBox="1"/>
          <p:nvPr/>
        </p:nvSpPr>
        <p:spPr>
          <a:xfrm>
            <a:off x="642257" y="2568223"/>
            <a:ext cx="1630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예방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진단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치료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관리의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4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부문 중 예방 및 관리 부문에 부스 참가 신청 가능할 것으로 기대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86C0D-6D70-4929-BB5D-93D561FA3369}"/>
              </a:ext>
            </a:extLst>
          </p:cNvPr>
          <p:cNvSpPr txBox="1"/>
          <p:nvPr/>
        </p:nvSpPr>
        <p:spPr>
          <a:xfrm>
            <a:off x="7903028" y="3371790"/>
            <a:ext cx="4404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전시 부문 상세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32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2000" y="571500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r>
              <a:rPr lang="ko-KR" altLang="en-US" sz="4600" kern="0" spc="-200" dirty="0">
                <a:solidFill>
                  <a:srgbClr val="32333B"/>
                </a:solidFill>
                <a:latin typeface="S-Core Dream 5 Medium" pitchFamily="34" charset="0"/>
              </a:rPr>
              <a:t> 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04940" y="37508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1004" y="63491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28747" y="6713052"/>
            <a:ext cx="30415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어르신 부양가족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001343" y="3656647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2365" y="6405542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490402" y="6713052"/>
            <a:ext cx="37871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65</a:t>
            </a:r>
            <a:r>
              <a:rPr lang="ko-KR" altLang="en-US" sz="2400" kern="0" spc="-1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이상 노인 </a:t>
            </a:r>
            <a:r>
              <a:rPr lang="en-US" altLang="ko-KR" sz="2400" kern="0" spc="-1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400" kern="0" spc="-1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경증 치매환자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797746" y="3750835"/>
            <a:ext cx="2489177" cy="2489177"/>
            <a:chOff x="9959198" y="3750836"/>
            <a:chExt cx="2489177" cy="24891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9198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3727" y="6366730"/>
            <a:ext cx="3257048" cy="260564"/>
            <a:chOff x="9575263" y="6396797"/>
            <a:chExt cx="3257048" cy="2605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5263" y="6396797"/>
              <a:ext cx="3257048" cy="26056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3511470" y="6713052"/>
            <a:ext cx="30415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D9C6B7"/>
                </a:solidFill>
                <a:latin typeface="S-Core Dream 5 Medium" pitchFamily="34" charset="0"/>
              </a:rPr>
              <a:t>대면 중심 서비스 기관</a:t>
            </a:r>
            <a:endParaRPr lang="en-US" sz="2400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6982792" y="4706322"/>
            <a:ext cx="764893" cy="578205"/>
            <a:chOff x="6982792" y="4706322"/>
            <a:chExt cx="764893" cy="5782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45083" y="4737269"/>
            <a:ext cx="717407" cy="516311"/>
            <a:chOff x="10845083" y="4737269"/>
            <a:chExt cx="717407" cy="5163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5083" y="4737269"/>
              <a:ext cx="717407" cy="516311"/>
            </a:xfrm>
            <a:prstGeom prst="rect">
              <a:avLst/>
            </a:prstGeom>
          </p:spPr>
        </p:pic>
      </p:grpSp>
      <p:pic>
        <p:nvPicPr>
          <p:cNvPr id="8" name="그래픽 7" descr="교외 장면">
            <a:extLst>
              <a:ext uri="{FF2B5EF4-FFF2-40B4-BE49-F238E27FC236}">
                <a16:creationId xmlns:a16="http://schemas.microsoft.com/office/drawing/2014/main" id="{84445694-41AA-4CD2-8750-310DEB333D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2538" y="4444035"/>
            <a:ext cx="914400" cy="914400"/>
          </a:xfrm>
          <a:prstGeom prst="rect">
            <a:avLst/>
          </a:prstGeom>
        </p:spPr>
      </p:pic>
      <p:pic>
        <p:nvPicPr>
          <p:cNvPr id="11" name="그래픽 10" descr="지팡이를 든 남자">
            <a:extLst>
              <a:ext uri="{FF2B5EF4-FFF2-40B4-BE49-F238E27FC236}">
                <a16:creationId xmlns:a16="http://schemas.microsoft.com/office/drawing/2014/main" id="{1BDAB32D-7EBD-417E-BD31-40A576A50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8731" y="4410104"/>
            <a:ext cx="914400" cy="914400"/>
          </a:xfrm>
          <a:prstGeom prst="rect">
            <a:avLst/>
          </a:prstGeom>
        </p:spPr>
      </p:pic>
      <p:pic>
        <p:nvPicPr>
          <p:cNvPr id="16" name="그래픽 15" descr="원형 순서도">
            <a:extLst>
              <a:ext uri="{FF2B5EF4-FFF2-40B4-BE49-F238E27FC236}">
                <a16:creationId xmlns:a16="http://schemas.microsoft.com/office/drawing/2014/main" id="{5E701CDD-FA30-4B9C-9B4D-7FA268B5DB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85134" y="4538223"/>
            <a:ext cx="914400" cy="914400"/>
          </a:xfrm>
          <a:prstGeom prst="rect">
            <a:avLst/>
          </a:prstGeom>
        </p:spPr>
      </p:pic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2CB03B3B-BEBB-437A-ACFF-6D60E2BB2E03}"/>
              </a:ext>
            </a:extLst>
          </p:cNvPr>
          <p:cNvGrpSpPr/>
          <p:nvPr/>
        </p:nvGrpSpPr>
        <p:grpSpPr>
          <a:xfrm>
            <a:off x="762000" y="1302972"/>
            <a:ext cx="3257048" cy="260564"/>
            <a:chOff x="1821004" y="6349104"/>
            <a:chExt cx="3257048" cy="260564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B145D59A-31B3-4D08-80AE-5E28B4F1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96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마케팅 채널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FD1CCA8-6135-42BC-A755-C3CF779ED2F4}"/>
              </a:ext>
            </a:extLst>
          </p:cNvPr>
          <p:cNvSpPr txBox="1"/>
          <p:nvPr/>
        </p:nvSpPr>
        <p:spPr>
          <a:xfrm>
            <a:off x="609600" y="1663402"/>
            <a:ext cx="145360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K-Dementia 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박람회 참가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C7ED6-E6F6-4223-8DD6-4D817EC4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76" y="7614755"/>
            <a:ext cx="12347846" cy="193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256B-5D44-48C1-BF68-D18691CD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182" y="3027280"/>
            <a:ext cx="13625635" cy="4337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27EA4-68FF-4A4E-8E85-8F37FAF3D7F3}"/>
              </a:ext>
            </a:extLst>
          </p:cNvPr>
          <p:cNvSpPr txBox="1"/>
          <p:nvPr/>
        </p:nvSpPr>
        <p:spPr>
          <a:xfrm>
            <a:off x="6705600" y="2404793"/>
            <a:ext cx="4404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참여기업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 사 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 기업 소개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05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3A3BA695-882C-4EA3-9171-7407814A2DB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0" cap="none" spc="-200" normalizeH="0" baseline="0" noProof="0" dirty="0">
                <a:ln>
                  <a:noFill/>
                </a:ln>
                <a:solidFill>
                  <a:srgbClr val="32333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옥외 광고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DFCD5C4-0203-42E6-8AD7-8AEB4EDCA6A7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CC08DE0D-E595-4A45-842F-60EE0D3F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FD1CCA8-6135-42BC-A755-C3CF779ED2F4}"/>
              </a:ext>
            </a:extLst>
          </p:cNvPr>
          <p:cNvSpPr txBox="1"/>
          <p:nvPr/>
        </p:nvSpPr>
        <p:spPr>
          <a:xfrm>
            <a:off x="609600" y="1663402"/>
            <a:ext cx="145360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QR</a:t>
            </a:r>
            <a:r>
              <a:rPr kumimoji="0" lang="ko-KR" altLang="en-US" sz="3600" b="0" i="0" u="none" strike="noStrike" kern="0" cap="none" spc="-200" normalizeH="0" baseline="0" noProof="0" dirty="0">
                <a:ln>
                  <a:noFill/>
                </a:ln>
                <a:solidFill>
                  <a:srgbClr val="7D97B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의 옥외 게시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D97B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1" name="Picture 4" descr="전자출입명부에 사용되는 &amp;#39;QR 코드&amp;#39;, 자세히 알아보자 &amp;lt; Opinion &amp;lt; Tech &amp;lt; 기사본문 - 코딩월드뉴스">
            <a:extLst>
              <a:ext uri="{FF2B5EF4-FFF2-40B4-BE49-F238E27FC236}">
                <a16:creationId xmlns:a16="http://schemas.microsoft.com/office/drawing/2014/main" id="{00FF77B4-23B8-4F4F-91C9-F5B8DDAEF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5" r="4231" b="25016"/>
          <a:stretch/>
        </p:blipFill>
        <p:spPr bwMode="auto">
          <a:xfrm>
            <a:off x="9030406" y="6430948"/>
            <a:ext cx="6488995" cy="27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QR코드의 변화] 조형물·건물 전체에 QR코드 입힌다 - 매일경제">
            <a:extLst>
              <a:ext uri="{FF2B5EF4-FFF2-40B4-BE49-F238E27FC236}">
                <a16:creationId xmlns:a16="http://schemas.microsoft.com/office/drawing/2014/main" id="{7C133ADF-2885-4890-861D-FC9F6129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85" y="2019300"/>
            <a:ext cx="4131495" cy="710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칼라코드(COLORCODE®)-순수 한국기술로 만든 디지털 감성!!~">
            <a:extLst>
              <a:ext uri="{FF2B5EF4-FFF2-40B4-BE49-F238E27FC236}">
                <a16:creationId xmlns:a16="http://schemas.microsoft.com/office/drawing/2014/main" id="{34E23868-A5A7-4DC6-BE90-245D1757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49" y="2019300"/>
            <a:ext cx="6775652" cy="421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6A790-B8D9-4AC6-A480-D0238CF3F148}"/>
              </a:ext>
            </a:extLst>
          </p:cNvPr>
          <p:cNvSpPr txBox="1"/>
          <p:nvPr/>
        </p:nvSpPr>
        <p:spPr>
          <a:xfrm>
            <a:off x="620486" y="2472268"/>
            <a:ext cx="13258800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QR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코드를 통해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즉각 앱 다운로드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가능하도록 제작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버스정류장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쉘터광고 활용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26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공헌도가 있다는 점을 적극 활용해 공적인 지원 및 후원을 받는다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1371600" y="2413772"/>
            <a:ext cx="15925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논의의 근거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제도화 이론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b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800" kern="100" dirty="0" err="1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Dimaggio</a:t>
            </a:r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 &amp; </a:t>
            </a:r>
            <a:r>
              <a:rPr lang="en-US" altLang="ko-KR" sz="2800" kern="100" dirty="0" err="1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powell</a:t>
            </a:r>
            <a:r>
              <a:rPr lang="ko-KR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의 저서 </a:t>
            </a:r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The Iron Cage Revisited</a:t>
            </a:r>
            <a:r>
              <a:rPr lang="ko-KR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에 의하면 조직이 생존하기 위해서는 효율적인 생산만이 아니라 이해관계자</a:t>
            </a:r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(stakeholder)</a:t>
            </a:r>
            <a:r>
              <a:rPr lang="ko-KR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들로부터 정당성</a:t>
            </a:r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(legitimacy)</a:t>
            </a:r>
            <a:r>
              <a:rPr lang="ko-KR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를 획득하는 것이 중요하다</a:t>
            </a:r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   </a:t>
            </a:r>
            <a:r>
              <a:rPr lang="ko-KR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조직이 속해 있는 환경에서 해당 조직이 정당성을 가지고 있다고 판단되어야 해당 기업이 생존할 수 있기 때문이다</a:t>
            </a:r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   </a:t>
            </a:r>
            <a:r>
              <a:rPr lang="ko-KR" altLang="en-US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팀프로젝트로 진행하는 </a:t>
            </a:r>
            <a:r>
              <a:rPr lang="en-US" altLang="ko-KR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‘</a:t>
            </a:r>
            <a:r>
              <a:rPr lang="ko-KR" altLang="en-US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치매 노인 보조 어플리케이션</a:t>
            </a:r>
            <a:r>
              <a:rPr lang="en-US" altLang="ko-KR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’ </a:t>
            </a:r>
            <a:r>
              <a:rPr lang="ko-KR" altLang="en-US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은 충분한 사회적 함의를 갖고 있기 때문에</a:t>
            </a:r>
            <a:endParaRPr lang="en-US" altLang="ko-KR" sz="2800" kern="100" dirty="0">
              <a:latin typeface="나눔스퀘어_ac" panose="020B0600000101010101" pitchFamily="34" charset="-127"/>
              <a:ea typeface="나눔스퀘어_ac" panose="020B0600000101010101" pitchFamily="34" charset="-127"/>
              <a:cs typeface="Times New Roman" panose="02020603050405020304" pitchFamily="18" charset="0"/>
            </a:endParaRPr>
          </a:p>
          <a:p>
            <a:r>
              <a:rPr lang="en-US" altLang="ko-KR" sz="2800" kern="100" dirty="0">
                <a:effectLst/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   </a:t>
            </a:r>
            <a:r>
              <a:rPr lang="ko-KR" altLang="en-US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자금을 지원하는 기업과 국가의 입장에서도 </a:t>
            </a:r>
            <a:r>
              <a:rPr lang="en-US" altLang="ko-KR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‘Social legitimacy’</a:t>
            </a:r>
            <a:r>
              <a:rPr lang="ko-KR" altLang="en-US" sz="2800" kern="100" dirty="0">
                <a:latin typeface="나눔스퀘어_ac" panose="020B0600000101010101" pitchFamily="34" charset="-127"/>
                <a:ea typeface="나눔스퀘어_ac" panose="020B0600000101010101" pitchFamily="34" charset="-127"/>
                <a:cs typeface="Times New Roman" panose="02020603050405020304" pitchFamily="18" charset="0"/>
              </a:rPr>
              <a:t>를 획득할 기회가 된다</a:t>
            </a:r>
            <a:endParaRPr lang="ko-KR" altLang="ko-KR" sz="2800" kern="100" dirty="0">
              <a:effectLst/>
              <a:latin typeface="나눔스퀘어_ac" panose="020B0600000101010101" pitchFamily="34" charset="-127"/>
              <a:ea typeface="나눔스퀘어_ac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구체적 사례</a:t>
            </a:r>
            <a:b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영국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Bristol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시의 도시 개선을 위한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식용작물공원 조성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시민프로젝트에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102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명의 후원자들이 참여하여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4,148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파운드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모금에 성공</a:t>
            </a:r>
            <a:b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(2)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 ‘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창조오디션’에서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수상한 대학생 스타트업 ‘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트로스트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심리케어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111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명의 후원자가 참여하여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1,031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모금에 성공하였다 </a:t>
            </a:r>
            <a:b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위에서 볼 수 있듯 사회적 함의를 가진 사업은 공적 지원과 후원에서 자금원을 얻을 수 있는 확률이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본 팀 프로젝트도 공적 지원 및 후원에 적극적으로 지원해 자금원을 확보하는 것을 목표로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1023" y="4214769"/>
            <a:ext cx="9525508" cy="4376090"/>
            <a:chOff x="4657193" y="3164230"/>
            <a:chExt cx="9525508" cy="43760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57193" y="4230474"/>
              <a:ext cx="9525508" cy="111114"/>
              <a:chOff x="4657193" y="4230474"/>
              <a:chExt cx="9525508" cy="111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57193" y="4230474"/>
                <a:ext cx="9525508" cy="111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57193" y="5296718"/>
              <a:ext cx="9525508" cy="111114"/>
              <a:chOff x="4657193" y="5296718"/>
              <a:chExt cx="9525508" cy="1111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57193" y="5296718"/>
                <a:ext cx="9525508" cy="1111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7193" y="6362963"/>
              <a:ext cx="9525508" cy="111114"/>
              <a:chOff x="4657193" y="6362963"/>
              <a:chExt cx="9525508" cy="1111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57193" y="6362963"/>
                <a:ext cx="9525508" cy="1111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657193" y="7429207"/>
              <a:ext cx="9525508" cy="111114"/>
              <a:chOff x="4657193" y="7429207"/>
              <a:chExt cx="9525508" cy="1111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57193" y="7429207"/>
                <a:ext cx="9525508" cy="1111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657193" y="3164230"/>
              <a:ext cx="9525508" cy="111114"/>
              <a:chOff x="4657193" y="3164230"/>
              <a:chExt cx="9525508" cy="1111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57193" y="3164230"/>
                <a:ext cx="9525508" cy="111114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5313218" y="2597914"/>
            <a:ext cx="9024783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관련 어플리케이션 다운로드 횟수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-323502" y="4611248"/>
            <a:ext cx="3640478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하루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10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분간 두뇌게임으로 치매를 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4 Regular" pitchFamily="34" charset="0"/>
            </a:endParaRPr>
          </a:p>
          <a:p>
            <a:pPr algn="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예방하는  어플리케이션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4 Regular" pitchFamily="34" charset="0"/>
            </a:endParaRPr>
          </a:p>
          <a:p>
            <a:pPr algn="r"/>
            <a:r>
              <a:rPr lang="en-US" sz="15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.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79014" y="4030103"/>
            <a:ext cx="2237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 err="1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스마케어</a:t>
            </a:r>
            <a:r>
              <a:rPr lang="en-US" altLang="ko-KR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(</a:t>
            </a:r>
            <a:r>
              <a:rPr lang="en-US" altLang="ko-KR" dirty="0" err="1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Smacare</a:t>
            </a:r>
            <a:r>
              <a:rPr lang="en-US" altLang="ko-KR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)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983713" y="4334600"/>
            <a:ext cx="2324885" cy="255237"/>
            <a:chOff x="1046291" y="3089631"/>
            <a:chExt cx="2324885" cy="2552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291" y="3089631"/>
              <a:ext cx="2324885" cy="25523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70636" y="6063645"/>
            <a:ext cx="2237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실비아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5335" y="6368142"/>
            <a:ext cx="2324885" cy="255237"/>
            <a:chOff x="1037913" y="5123173"/>
            <a:chExt cx="2324885" cy="25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913" y="5123173"/>
              <a:ext cx="2324885" cy="25523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62259" y="8120831"/>
            <a:ext cx="2237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800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인브레인</a:t>
            </a:r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 트레이너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966958" y="8425328"/>
            <a:ext cx="2324885" cy="255237"/>
            <a:chOff x="1029536" y="7180359"/>
            <a:chExt cx="2324885" cy="2552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536" y="7180359"/>
              <a:ext cx="2324885" cy="25523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4597314" y="4064321"/>
            <a:ext cx="2237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예방에 좋은 앱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4597314" y="4368818"/>
            <a:ext cx="2324885" cy="255237"/>
            <a:chOff x="14697875" y="3056864"/>
            <a:chExt cx="2324885" cy="2552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7875" y="3056864"/>
              <a:ext cx="2324885" cy="25523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4597314" y="6097863"/>
            <a:ext cx="2237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예방 두뇌운동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4597314" y="6402360"/>
            <a:ext cx="2324885" cy="255237"/>
            <a:chOff x="14697875" y="5090406"/>
            <a:chExt cx="2324885" cy="2552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7875" y="5090406"/>
              <a:ext cx="2324885" cy="25523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4597314" y="8155049"/>
            <a:ext cx="2237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치매체크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4597314" y="8459546"/>
            <a:ext cx="2324885" cy="255237"/>
            <a:chOff x="14697875" y="7147592"/>
            <a:chExt cx="2324885" cy="25523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7875" y="7147592"/>
              <a:ext cx="2324885" cy="25523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700935" y="8972419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스마케어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03886" y="8972419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실비아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66433" y="8972419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인브레인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428980" y="8972419"/>
            <a:ext cx="14542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예방에</a:t>
            </a:r>
            <a:endParaRPr lang="en-US" altLang="ko-KR" sz="1800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좋은 앱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991527" y="8972419"/>
            <a:ext cx="14542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예방 두뇌</a:t>
            </a:r>
            <a:endParaRPr lang="en-US" altLang="ko-KR" sz="1800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운동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520506" y="8972419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치매체크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08022" y="8355066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</a:t>
            </a:r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08022" y="6156548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5000</a:t>
            </a:r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108022" y="3958031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10000</a:t>
            </a:r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-340258" y="6712696"/>
            <a:ext cx="364047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치매 예방을 위한 </a:t>
            </a:r>
            <a:endParaRPr lang="en-US" altLang="ko-KR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두뇌 건강 관리</a:t>
            </a:r>
            <a:endParaRPr lang="en-US" altLang="ko-KR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어플리케이션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-331880" y="8754338"/>
            <a:ext cx="364047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치매 예방을 위한 두뇌게임</a:t>
            </a:r>
            <a:endParaRPr lang="en-US" altLang="ko-KR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어플리케이션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614069" y="4678233"/>
            <a:ext cx="364047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치매 자가진단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및 치매 예방에 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4 Regular" pitchFamily="34" charset="0"/>
            </a:endParaRPr>
          </a:p>
          <a:p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좋은 라이프 스타일 소개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597314" y="6779681"/>
            <a:ext cx="364047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치매 예방 두뇌운동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605691" y="8821323"/>
            <a:ext cx="364047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치매 위험 체크 및 국가 연관 서비스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87058" y="3722382"/>
            <a:ext cx="1106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1</a:t>
            </a:r>
            <a:r>
              <a:rPr lang="ko-KR" alt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천회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92239" y="3741429"/>
            <a:ext cx="1106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1</a:t>
            </a:r>
            <a:r>
              <a:rPr lang="ko-KR" altLang="en-US" kern="0" spc="-100" dirty="0">
                <a:solidFill>
                  <a:srgbClr val="6B89B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만회</a:t>
            </a:r>
            <a:endParaRPr lang="en-US" dirty="0">
              <a:solidFill>
                <a:srgbClr val="6B89B1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2694279" y="3741429"/>
            <a:ext cx="1106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C0B9D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10</a:t>
            </a:r>
            <a:r>
              <a:rPr lang="ko-KR" altLang="en-US" sz="1800" kern="0" spc="-100" dirty="0">
                <a:solidFill>
                  <a:srgbClr val="C0B9D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만회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155193" y="3741429"/>
            <a:ext cx="1106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B1DDD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1</a:t>
            </a:r>
            <a:r>
              <a:rPr lang="ko-KR" altLang="en-US" sz="1800" kern="0" spc="-100" dirty="0">
                <a:solidFill>
                  <a:srgbClr val="B1DDD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만회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525000" y="3741429"/>
            <a:ext cx="1106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5</a:t>
            </a:r>
            <a:r>
              <a:rPr lang="ko-KR" altLang="en-US" sz="1800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천회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040206" y="3741429"/>
            <a:ext cx="1106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D9C6B7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1</a:t>
            </a:r>
            <a:r>
              <a:rPr lang="ko-KR" altLang="en-US" sz="1800" kern="0" spc="-100" dirty="0">
                <a:solidFill>
                  <a:srgbClr val="D9C6B7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만회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90" name="Object 69">
            <a:extLst>
              <a:ext uri="{FF2B5EF4-FFF2-40B4-BE49-F238E27FC236}">
                <a16:creationId xmlns:a16="http://schemas.microsoft.com/office/drawing/2014/main" id="{6CA19764-4502-4440-B68C-5FC7A30D33DE}"/>
              </a:ext>
            </a:extLst>
          </p:cNvPr>
          <p:cNvSpPr txBox="1"/>
          <p:nvPr/>
        </p:nvSpPr>
        <p:spPr>
          <a:xfrm>
            <a:off x="3108022" y="5101031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75</a:t>
            </a:r>
            <a:r>
              <a:rPr 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00</a:t>
            </a:r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91" name="Object 69">
            <a:extLst>
              <a:ext uri="{FF2B5EF4-FFF2-40B4-BE49-F238E27FC236}">
                <a16:creationId xmlns:a16="http://schemas.microsoft.com/office/drawing/2014/main" id="{BB0E4F92-D645-4D07-ABD2-5A5C826B41CC}"/>
              </a:ext>
            </a:extLst>
          </p:cNvPr>
          <p:cNvSpPr txBox="1"/>
          <p:nvPr/>
        </p:nvSpPr>
        <p:spPr>
          <a:xfrm>
            <a:off x="3108022" y="7204151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250</a:t>
            </a:r>
            <a:r>
              <a:rPr 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</a:t>
            </a:r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261D48-1D7B-4187-B81F-78D09096529C}"/>
              </a:ext>
            </a:extLst>
          </p:cNvPr>
          <p:cNvSpPr/>
          <p:nvPr/>
        </p:nvSpPr>
        <p:spPr>
          <a:xfrm>
            <a:off x="5216554" y="4214769"/>
            <a:ext cx="601524" cy="4376091"/>
          </a:xfrm>
          <a:prstGeom prst="rect">
            <a:avLst/>
          </a:prstGeom>
          <a:solidFill>
            <a:srgbClr val="6B89B1"/>
          </a:solidFill>
          <a:ln>
            <a:solidFill>
              <a:srgbClr val="6B8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DCE2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F1FF6CA-4A82-466A-877E-CC079350C8D0}"/>
              </a:ext>
            </a:extLst>
          </p:cNvPr>
          <p:cNvSpPr/>
          <p:nvPr/>
        </p:nvSpPr>
        <p:spPr>
          <a:xfrm>
            <a:off x="6787096" y="8262966"/>
            <a:ext cx="601524" cy="327894"/>
          </a:xfrm>
          <a:prstGeom prst="rect">
            <a:avLst/>
          </a:prstGeom>
          <a:solidFill>
            <a:srgbClr val="C5DCE2"/>
          </a:solidFill>
          <a:ln>
            <a:solidFill>
              <a:srgbClr val="C5DC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3A47928-A0B5-4C66-8165-86BE1E0D4C0A}"/>
              </a:ext>
            </a:extLst>
          </p:cNvPr>
          <p:cNvSpPr/>
          <p:nvPr/>
        </p:nvSpPr>
        <p:spPr>
          <a:xfrm>
            <a:off x="8324612" y="4214769"/>
            <a:ext cx="601524" cy="4376091"/>
          </a:xfrm>
          <a:prstGeom prst="rect">
            <a:avLst/>
          </a:prstGeom>
          <a:solidFill>
            <a:srgbClr val="E7DBD2"/>
          </a:solidFill>
          <a:ln>
            <a:solidFill>
              <a:srgbClr val="E7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DBD2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3646E58-0DE1-40E7-83C6-EEED8B0F9283}"/>
              </a:ext>
            </a:extLst>
          </p:cNvPr>
          <p:cNvSpPr/>
          <p:nvPr/>
        </p:nvSpPr>
        <p:spPr>
          <a:xfrm>
            <a:off x="9887580" y="6428949"/>
            <a:ext cx="601524" cy="2161911"/>
          </a:xfrm>
          <a:prstGeom prst="rect">
            <a:avLst/>
          </a:prstGeom>
          <a:solidFill>
            <a:srgbClr val="B6CBE8"/>
          </a:solidFill>
          <a:ln>
            <a:solidFill>
              <a:srgbClr val="B6CB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7E4DD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54DA8EB-77FF-44C7-870D-3844B292F4CF}"/>
              </a:ext>
            </a:extLst>
          </p:cNvPr>
          <p:cNvSpPr/>
          <p:nvPr/>
        </p:nvSpPr>
        <p:spPr>
          <a:xfrm>
            <a:off x="11468640" y="4228994"/>
            <a:ext cx="601524" cy="4376091"/>
          </a:xfrm>
          <a:prstGeom prst="rect">
            <a:avLst/>
          </a:prstGeom>
          <a:solidFill>
            <a:srgbClr val="B7E4DD"/>
          </a:solidFill>
          <a:ln>
            <a:solidFill>
              <a:srgbClr val="B7E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BA979-AE6C-42B1-8D58-67F3EA2CC95F}"/>
              </a:ext>
            </a:extLst>
          </p:cNvPr>
          <p:cNvSpPr/>
          <p:nvPr/>
        </p:nvSpPr>
        <p:spPr>
          <a:xfrm>
            <a:off x="13049700" y="4248987"/>
            <a:ext cx="601524" cy="4376091"/>
          </a:xfrm>
          <a:prstGeom prst="rect">
            <a:avLst/>
          </a:prstGeom>
          <a:solidFill>
            <a:srgbClr val="C6BFE6"/>
          </a:solidFill>
          <a:ln>
            <a:solidFill>
              <a:srgbClr val="C6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6BFE6"/>
              </a:solidFill>
            </a:endParaRPr>
          </a:p>
        </p:txBody>
      </p:sp>
      <p:sp>
        <p:nvSpPr>
          <p:cNvPr id="97" name="Object 64">
            <a:extLst>
              <a:ext uri="{FF2B5EF4-FFF2-40B4-BE49-F238E27FC236}">
                <a16:creationId xmlns:a16="http://schemas.microsoft.com/office/drawing/2014/main" id="{C55203C2-C794-478D-BF38-AA5303CD691E}"/>
              </a:ext>
            </a:extLst>
          </p:cNvPr>
          <p:cNvSpPr txBox="1"/>
          <p:nvPr/>
        </p:nvSpPr>
        <p:spPr>
          <a:xfrm>
            <a:off x="12615695" y="5804255"/>
            <a:ext cx="145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초과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03" name="Object 4">
            <a:extLst>
              <a:ext uri="{FF2B5EF4-FFF2-40B4-BE49-F238E27FC236}">
                <a16:creationId xmlns:a16="http://schemas.microsoft.com/office/drawing/2014/main" id="{AAB0F717-15D6-484A-B81C-C311269C12E7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4" name="그룹 1002">
            <a:extLst>
              <a:ext uri="{FF2B5EF4-FFF2-40B4-BE49-F238E27FC236}">
                <a16:creationId xmlns:a16="http://schemas.microsoft.com/office/drawing/2014/main" id="{93A78731-000E-4865-9AA7-744CE8CDA210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5" name="Object 9">
              <a:extLst>
                <a:ext uri="{FF2B5EF4-FFF2-40B4-BE49-F238E27FC236}">
                  <a16:creationId xmlns:a16="http://schemas.microsoft.com/office/drawing/2014/main" id="{1EC16BD0-1770-4EB5-A710-9A387EAC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07" name="Object 4">
            <a:extLst>
              <a:ext uri="{FF2B5EF4-FFF2-40B4-BE49-F238E27FC236}">
                <a16:creationId xmlns:a16="http://schemas.microsoft.com/office/drawing/2014/main" id="{39920DB7-66D0-48D2-8C10-29EBD0489415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 주머니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지원을 받을 수 있는가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/>
          <p:nvPr/>
        </p:nvSpPr>
        <p:spPr>
          <a:xfrm>
            <a:off x="444921" y="7914858"/>
            <a:ext cx="62076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예상 이용고객 수</a:t>
            </a:r>
            <a:endParaRPr lang="en-US" dirty="0">
              <a:solidFill>
                <a:schemeClr val="bg1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3000" y="5128260"/>
            <a:ext cx="16383000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스마케어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(1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), </a:t>
            </a:r>
            <a:r>
              <a:rPr lang="ko-KR" altLang="en-US" sz="2800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실비아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(1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천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), </a:t>
            </a:r>
            <a:r>
              <a:rPr lang="ko-KR" altLang="en-US" sz="2800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인브레인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(1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), 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치매 예방에 좋은 앱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(5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천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), 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치매 예방 두뇌운동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(1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치매체크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(10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를</a:t>
            </a:r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평균 내어 보면 성공적으로 어플리케이션을 출시했을 때 기대되는 다운로드 이용자 숫자는 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&lt;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약 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27200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명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&gt;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이 된다고 </a:t>
            </a:r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예측해볼 수 있으며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기존 시장에서의 모델들의 단점을 보관하고 다양한 마케팅 채널을 경유하기 때문에 이보다 더 많은</a:t>
            </a:r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이용자를 기대해볼 수 있다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결론적으로 서비스 런칭 시 혜택을 받을 수 있는 이용자의 규모가 충분히 크고 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60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대 이상 경도 치매 위험군의 경우</a:t>
            </a:r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endParaRPr lang="en-US" altLang="ko-KR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83%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가 스마트폰을 사용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한국 갤럽 조사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</a:t>
            </a:r>
            <a:r>
              <a:rPr lang="ko-KR" altLang="en-US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하고 있기 때문에 후원을 받을 만한 충분한 가치가 있다</a:t>
            </a:r>
            <a:r>
              <a:rPr lang="en-US" altLang="ko-KR" sz="28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</p:txBody>
      </p: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F1CF53CC-4F2D-4736-9F16-5E17671C0658}"/>
              </a:ext>
            </a:extLst>
          </p:cNvPr>
          <p:cNvGrpSpPr/>
          <p:nvPr/>
        </p:nvGrpSpPr>
        <p:grpSpPr>
          <a:xfrm>
            <a:off x="1143000" y="2553866"/>
            <a:ext cx="2483419" cy="2483419"/>
            <a:chOff x="1332935" y="4962687"/>
            <a:chExt cx="2483419" cy="2483419"/>
          </a:xfrm>
        </p:grpSpPr>
        <p:pic>
          <p:nvPicPr>
            <p:cNvPr id="43" name="Object 7">
              <a:extLst>
                <a:ext uri="{FF2B5EF4-FFF2-40B4-BE49-F238E27FC236}">
                  <a16:creationId xmlns:a16="http://schemas.microsoft.com/office/drawing/2014/main" id="{CCCCD676-ABB0-414D-95FD-D4568C8DB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935" y="4962687"/>
              <a:ext cx="2483419" cy="2483419"/>
            </a:xfrm>
            <a:prstGeom prst="rect">
              <a:avLst/>
            </a:prstGeom>
          </p:spPr>
        </p:pic>
      </p:grpSp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72F7B619-6F15-4881-8C51-119151744CB4}"/>
              </a:ext>
            </a:extLst>
          </p:cNvPr>
          <p:cNvGrpSpPr/>
          <p:nvPr/>
        </p:nvGrpSpPr>
        <p:grpSpPr>
          <a:xfrm>
            <a:off x="1806076" y="3368143"/>
            <a:ext cx="1157266" cy="1102585"/>
            <a:chOff x="1996011" y="5776964"/>
            <a:chExt cx="1157266" cy="1102585"/>
          </a:xfrm>
        </p:grpSpPr>
        <p:pic>
          <p:nvPicPr>
            <p:cNvPr id="46" name="Object 11">
              <a:extLst>
                <a:ext uri="{FF2B5EF4-FFF2-40B4-BE49-F238E27FC236}">
                  <a16:creationId xmlns:a16="http://schemas.microsoft.com/office/drawing/2014/main" id="{CD057D0E-6E81-43A5-9BE6-1AA04710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6011" y="5776964"/>
              <a:ext cx="1157266" cy="1102585"/>
            </a:xfrm>
            <a:prstGeom prst="rect">
              <a:avLst/>
            </a:prstGeom>
          </p:spPr>
        </p:pic>
      </p:grpSp>
      <p:grpSp>
        <p:nvGrpSpPr>
          <p:cNvPr id="47" name="그룹 1003">
            <a:extLst>
              <a:ext uri="{FF2B5EF4-FFF2-40B4-BE49-F238E27FC236}">
                <a16:creationId xmlns:a16="http://schemas.microsoft.com/office/drawing/2014/main" id="{2C6DB0BD-199C-4E8D-B6A1-791EB8DC97A2}"/>
              </a:ext>
            </a:extLst>
          </p:cNvPr>
          <p:cNvGrpSpPr/>
          <p:nvPr/>
        </p:nvGrpSpPr>
        <p:grpSpPr>
          <a:xfrm>
            <a:off x="4413023" y="2553866"/>
            <a:ext cx="2483419" cy="2483419"/>
            <a:chOff x="4602958" y="4962687"/>
            <a:chExt cx="2483419" cy="2483419"/>
          </a:xfrm>
        </p:grpSpPr>
        <p:pic>
          <p:nvPicPr>
            <p:cNvPr id="48" name="Object 14">
              <a:extLst>
                <a:ext uri="{FF2B5EF4-FFF2-40B4-BE49-F238E27FC236}">
                  <a16:creationId xmlns:a16="http://schemas.microsoft.com/office/drawing/2014/main" id="{BA4F743E-2AB1-4C30-96E7-2E37FBB7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2958" y="4962687"/>
              <a:ext cx="2483419" cy="2483419"/>
            </a:xfrm>
            <a:prstGeom prst="rect">
              <a:avLst/>
            </a:prstGeom>
          </p:spPr>
        </p:pic>
      </p:grpSp>
      <p:grpSp>
        <p:nvGrpSpPr>
          <p:cNvPr id="50" name="그룹 1004">
            <a:extLst>
              <a:ext uri="{FF2B5EF4-FFF2-40B4-BE49-F238E27FC236}">
                <a16:creationId xmlns:a16="http://schemas.microsoft.com/office/drawing/2014/main" id="{74A82811-9DDA-4577-8972-4A5D28F996E7}"/>
              </a:ext>
            </a:extLst>
          </p:cNvPr>
          <p:cNvGrpSpPr/>
          <p:nvPr/>
        </p:nvGrpSpPr>
        <p:grpSpPr>
          <a:xfrm>
            <a:off x="7683046" y="2589255"/>
            <a:ext cx="2483419" cy="2483419"/>
            <a:chOff x="7872981" y="4998076"/>
            <a:chExt cx="2483419" cy="2483419"/>
          </a:xfrm>
        </p:grpSpPr>
        <p:pic>
          <p:nvPicPr>
            <p:cNvPr id="51" name="Object 18">
              <a:extLst>
                <a:ext uri="{FF2B5EF4-FFF2-40B4-BE49-F238E27FC236}">
                  <a16:creationId xmlns:a16="http://schemas.microsoft.com/office/drawing/2014/main" id="{19767334-C23B-4D5D-BF26-F647DF78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2981" y="4998076"/>
              <a:ext cx="2483419" cy="2483419"/>
            </a:xfrm>
            <a:prstGeom prst="rect">
              <a:avLst/>
            </a:prstGeom>
          </p:spPr>
        </p:pic>
      </p:grpSp>
      <p:grpSp>
        <p:nvGrpSpPr>
          <p:cNvPr id="53" name="그룹 1005">
            <a:extLst>
              <a:ext uri="{FF2B5EF4-FFF2-40B4-BE49-F238E27FC236}">
                <a16:creationId xmlns:a16="http://schemas.microsoft.com/office/drawing/2014/main" id="{C0443DB7-738F-4AD9-BAFD-D741AD0AC034}"/>
              </a:ext>
            </a:extLst>
          </p:cNvPr>
          <p:cNvGrpSpPr/>
          <p:nvPr/>
        </p:nvGrpSpPr>
        <p:grpSpPr>
          <a:xfrm>
            <a:off x="10953069" y="2571560"/>
            <a:ext cx="2483419" cy="2483419"/>
            <a:chOff x="11143004" y="4980381"/>
            <a:chExt cx="2483419" cy="2483419"/>
          </a:xfrm>
        </p:grpSpPr>
        <p:pic>
          <p:nvPicPr>
            <p:cNvPr id="54" name="Object 22">
              <a:extLst>
                <a:ext uri="{FF2B5EF4-FFF2-40B4-BE49-F238E27FC236}">
                  <a16:creationId xmlns:a16="http://schemas.microsoft.com/office/drawing/2014/main" id="{B96D40F0-BC86-4165-A85E-8C94B462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3004" y="4980381"/>
              <a:ext cx="2483419" cy="2483419"/>
            </a:xfrm>
            <a:prstGeom prst="rect">
              <a:avLst/>
            </a:prstGeom>
          </p:spPr>
        </p:pic>
      </p:grpSp>
      <p:grpSp>
        <p:nvGrpSpPr>
          <p:cNvPr id="56" name="그룹 1006">
            <a:extLst>
              <a:ext uri="{FF2B5EF4-FFF2-40B4-BE49-F238E27FC236}">
                <a16:creationId xmlns:a16="http://schemas.microsoft.com/office/drawing/2014/main" id="{09C0D61A-EA54-47C2-9CFF-FFAB5D0A5292}"/>
              </a:ext>
            </a:extLst>
          </p:cNvPr>
          <p:cNvGrpSpPr/>
          <p:nvPr/>
        </p:nvGrpSpPr>
        <p:grpSpPr>
          <a:xfrm>
            <a:off x="14223093" y="2553866"/>
            <a:ext cx="2483419" cy="2483419"/>
            <a:chOff x="14413028" y="4962687"/>
            <a:chExt cx="2483419" cy="2483419"/>
          </a:xfrm>
        </p:grpSpPr>
        <p:pic>
          <p:nvPicPr>
            <p:cNvPr id="57" name="Object 26">
              <a:extLst>
                <a:ext uri="{FF2B5EF4-FFF2-40B4-BE49-F238E27FC236}">
                  <a16:creationId xmlns:a16="http://schemas.microsoft.com/office/drawing/2014/main" id="{39B86AC8-3B35-4A70-B7B5-1901FA81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3028" y="4962687"/>
              <a:ext cx="2483419" cy="2483419"/>
            </a:xfrm>
            <a:prstGeom prst="rect">
              <a:avLst/>
            </a:prstGeom>
          </p:spPr>
        </p:pic>
      </p:grpSp>
      <p:grpSp>
        <p:nvGrpSpPr>
          <p:cNvPr id="59" name="그룹 1007">
            <a:extLst>
              <a:ext uri="{FF2B5EF4-FFF2-40B4-BE49-F238E27FC236}">
                <a16:creationId xmlns:a16="http://schemas.microsoft.com/office/drawing/2014/main" id="{10B9C904-6D95-476F-AAB1-530F42C76A01}"/>
              </a:ext>
            </a:extLst>
          </p:cNvPr>
          <p:cNvGrpSpPr/>
          <p:nvPr/>
        </p:nvGrpSpPr>
        <p:grpSpPr>
          <a:xfrm>
            <a:off x="5082516" y="3383915"/>
            <a:ext cx="1064909" cy="1132968"/>
            <a:chOff x="5272451" y="5792736"/>
            <a:chExt cx="1064909" cy="1132968"/>
          </a:xfrm>
        </p:grpSpPr>
        <p:pic>
          <p:nvPicPr>
            <p:cNvPr id="60" name="Object 30">
              <a:extLst>
                <a:ext uri="{FF2B5EF4-FFF2-40B4-BE49-F238E27FC236}">
                  <a16:creationId xmlns:a16="http://schemas.microsoft.com/office/drawing/2014/main" id="{ACE5DA0E-D75A-4BBD-89B2-820BD2FC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2451" y="5792736"/>
              <a:ext cx="1064909" cy="1132968"/>
            </a:xfrm>
            <a:prstGeom prst="rect">
              <a:avLst/>
            </a:prstGeom>
          </p:spPr>
        </p:pic>
      </p:grpSp>
      <p:grpSp>
        <p:nvGrpSpPr>
          <p:cNvPr id="61" name="그룹 1008">
            <a:extLst>
              <a:ext uri="{FF2B5EF4-FFF2-40B4-BE49-F238E27FC236}">
                <a16:creationId xmlns:a16="http://schemas.microsoft.com/office/drawing/2014/main" id="{AF89A6D6-F245-404B-9A5C-281F7D3FA74B}"/>
              </a:ext>
            </a:extLst>
          </p:cNvPr>
          <p:cNvGrpSpPr/>
          <p:nvPr/>
        </p:nvGrpSpPr>
        <p:grpSpPr>
          <a:xfrm>
            <a:off x="8292957" y="3421059"/>
            <a:ext cx="1154063" cy="1096871"/>
            <a:chOff x="8482892" y="5829880"/>
            <a:chExt cx="1154063" cy="1096871"/>
          </a:xfrm>
        </p:grpSpPr>
        <p:pic>
          <p:nvPicPr>
            <p:cNvPr id="62" name="Object 33">
              <a:extLst>
                <a:ext uri="{FF2B5EF4-FFF2-40B4-BE49-F238E27FC236}">
                  <a16:creationId xmlns:a16="http://schemas.microsoft.com/office/drawing/2014/main" id="{A2D6568E-DD3D-4CA4-986C-7DA4C12E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2892" y="5829880"/>
              <a:ext cx="1154063" cy="1096871"/>
            </a:xfrm>
            <a:prstGeom prst="rect">
              <a:avLst/>
            </a:prstGeom>
          </p:spPr>
        </p:pic>
      </p:grpSp>
      <p:grpSp>
        <p:nvGrpSpPr>
          <p:cNvPr id="63" name="그룹 1009">
            <a:extLst>
              <a:ext uri="{FF2B5EF4-FFF2-40B4-BE49-F238E27FC236}">
                <a16:creationId xmlns:a16="http://schemas.microsoft.com/office/drawing/2014/main" id="{F244962E-57F3-4FF3-A66C-26D85D416943}"/>
              </a:ext>
            </a:extLst>
          </p:cNvPr>
          <p:cNvGrpSpPr/>
          <p:nvPr/>
        </p:nvGrpSpPr>
        <p:grpSpPr>
          <a:xfrm>
            <a:off x="11552633" y="3374782"/>
            <a:ext cx="1204768" cy="1142100"/>
            <a:chOff x="11742568" y="5783603"/>
            <a:chExt cx="1204768" cy="1142100"/>
          </a:xfrm>
        </p:grpSpPr>
        <p:pic>
          <p:nvPicPr>
            <p:cNvPr id="64" name="Object 36">
              <a:extLst>
                <a:ext uri="{FF2B5EF4-FFF2-40B4-BE49-F238E27FC236}">
                  <a16:creationId xmlns:a16="http://schemas.microsoft.com/office/drawing/2014/main" id="{437452A1-294A-472D-8BFD-5672BFA3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42568" y="5783603"/>
              <a:ext cx="1204768" cy="1142100"/>
            </a:xfrm>
            <a:prstGeom prst="rect">
              <a:avLst/>
            </a:prstGeom>
          </p:spPr>
        </p:pic>
      </p:grpSp>
      <p:grpSp>
        <p:nvGrpSpPr>
          <p:cNvPr id="65" name="그룹 1010">
            <a:extLst>
              <a:ext uri="{FF2B5EF4-FFF2-40B4-BE49-F238E27FC236}">
                <a16:creationId xmlns:a16="http://schemas.microsoft.com/office/drawing/2014/main" id="{B7C2717E-A1D7-469D-B2B0-929B0C10A0EC}"/>
              </a:ext>
            </a:extLst>
          </p:cNvPr>
          <p:cNvGrpSpPr/>
          <p:nvPr/>
        </p:nvGrpSpPr>
        <p:grpSpPr>
          <a:xfrm>
            <a:off x="15091124" y="3328018"/>
            <a:ext cx="747356" cy="1109342"/>
            <a:chOff x="15281059" y="5736839"/>
            <a:chExt cx="747356" cy="1109342"/>
          </a:xfrm>
        </p:grpSpPr>
        <p:pic>
          <p:nvPicPr>
            <p:cNvPr id="66" name="Object 39">
              <a:extLst>
                <a:ext uri="{FF2B5EF4-FFF2-40B4-BE49-F238E27FC236}">
                  <a16:creationId xmlns:a16="http://schemas.microsoft.com/office/drawing/2014/main" id="{2D2EEC9E-1027-4813-9C65-6AD99799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1059" y="5736839"/>
              <a:ext cx="747356" cy="1109342"/>
            </a:xfrm>
            <a:prstGeom prst="rect">
              <a:avLst/>
            </a:prstGeom>
          </p:spPr>
        </p:pic>
      </p:grpSp>
      <p:sp>
        <p:nvSpPr>
          <p:cNvPr id="105" name="Object 21">
            <a:extLst>
              <a:ext uri="{FF2B5EF4-FFF2-40B4-BE49-F238E27FC236}">
                <a16:creationId xmlns:a16="http://schemas.microsoft.com/office/drawing/2014/main" id="{FFE5D870-F3EA-442B-8F45-D2D68EE07FA9}"/>
              </a:ext>
            </a:extLst>
          </p:cNvPr>
          <p:cNvSpPr txBox="1"/>
          <p:nvPr/>
        </p:nvSpPr>
        <p:spPr>
          <a:xfrm>
            <a:off x="1157351" y="2624548"/>
            <a:ext cx="2461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 err="1">
                <a:solidFill>
                  <a:srgbClr val="FFFFF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스마케어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06" name="Object 21">
            <a:extLst>
              <a:ext uri="{FF2B5EF4-FFF2-40B4-BE49-F238E27FC236}">
                <a16:creationId xmlns:a16="http://schemas.microsoft.com/office/drawing/2014/main" id="{8707E057-226E-44FF-B6A7-D6829B545E81}"/>
              </a:ext>
            </a:extLst>
          </p:cNvPr>
          <p:cNvSpPr txBox="1"/>
          <p:nvPr/>
        </p:nvSpPr>
        <p:spPr>
          <a:xfrm>
            <a:off x="4418711" y="2609308"/>
            <a:ext cx="2461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 err="1">
                <a:solidFill>
                  <a:srgbClr val="FFFFF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실비아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81D743DD-DDFF-4DBF-AACA-3E685F9EF968}"/>
              </a:ext>
            </a:extLst>
          </p:cNvPr>
          <p:cNvSpPr txBox="1"/>
          <p:nvPr/>
        </p:nvSpPr>
        <p:spPr>
          <a:xfrm>
            <a:off x="7709017" y="2655028"/>
            <a:ext cx="2461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인브레인</a:t>
            </a:r>
            <a:endParaRPr lang="en-US" dirty="0">
              <a:solidFill>
                <a:schemeClr val="bg1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08" name="Object 21">
            <a:extLst>
              <a:ext uri="{FF2B5EF4-FFF2-40B4-BE49-F238E27FC236}">
                <a16:creationId xmlns:a16="http://schemas.microsoft.com/office/drawing/2014/main" id="{04DDF1AE-0A35-42FF-9C9A-2AACC23C0660}"/>
              </a:ext>
            </a:extLst>
          </p:cNvPr>
          <p:cNvSpPr txBox="1"/>
          <p:nvPr/>
        </p:nvSpPr>
        <p:spPr>
          <a:xfrm>
            <a:off x="10956671" y="2639788"/>
            <a:ext cx="2461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FFFFF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예방에 좋은 앱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09" name="Object 21">
            <a:extLst>
              <a:ext uri="{FF2B5EF4-FFF2-40B4-BE49-F238E27FC236}">
                <a16:creationId xmlns:a16="http://schemas.microsoft.com/office/drawing/2014/main" id="{5E30501B-CADC-4747-B43A-044364378DDC}"/>
              </a:ext>
            </a:extLst>
          </p:cNvPr>
          <p:cNvSpPr txBox="1"/>
          <p:nvPr/>
        </p:nvSpPr>
        <p:spPr>
          <a:xfrm>
            <a:off x="14233271" y="2624548"/>
            <a:ext cx="2461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FFFFF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치매 예방 두뇌 운동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10" name="Object 4">
            <a:extLst>
              <a:ext uri="{FF2B5EF4-FFF2-40B4-BE49-F238E27FC236}">
                <a16:creationId xmlns:a16="http://schemas.microsoft.com/office/drawing/2014/main" id="{86972C76-AAFE-49FF-8836-51520792456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1" name="그룹 1002">
            <a:extLst>
              <a:ext uri="{FF2B5EF4-FFF2-40B4-BE49-F238E27FC236}">
                <a16:creationId xmlns:a16="http://schemas.microsoft.com/office/drawing/2014/main" id="{27591380-3A27-43DF-9ACC-67B669AB0186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12" name="Object 9">
              <a:extLst>
                <a:ext uri="{FF2B5EF4-FFF2-40B4-BE49-F238E27FC236}">
                  <a16:creationId xmlns:a16="http://schemas.microsoft.com/office/drawing/2014/main" id="{6E258FAE-9245-4E2E-84CF-2D26ADCF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13" name="Object 4">
            <a:extLst>
              <a:ext uri="{FF2B5EF4-FFF2-40B4-BE49-F238E27FC236}">
                <a16:creationId xmlns:a16="http://schemas.microsoft.com/office/drawing/2014/main" id="{64EC8E0F-6AB7-4D3E-A8F4-5F06AC1C747E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 주머니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지원을 받을 수 있는가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19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753" y="3732680"/>
            <a:ext cx="4810597" cy="4503488"/>
            <a:chOff x="1816235" y="3732680"/>
            <a:chExt cx="4810597" cy="450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235" y="3732680"/>
              <a:ext cx="4810597" cy="45034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2163" y="6480786"/>
            <a:ext cx="356194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소셜 </a:t>
            </a:r>
            <a:r>
              <a:rPr lang="ko-KR" altLang="en-US" dirty="0" err="1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크라우드</a:t>
            </a:r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dirty="0" err="1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펀딩을</a:t>
            </a:r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이용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0386" y="4538339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01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13292" y="4068300"/>
            <a:ext cx="717407" cy="516311"/>
            <a:chOff x="11235800" y="4083540"/>
            <a:chExt cx="717407" cy="516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5800" y="4083540"/>
              <a:ext cx="717407" cy="516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31199" y="3747920"/>
            <a:ext cx="4085298" cy="4476023"/>
            <a:chOff x="5966707" y="3732680"/>
            <a:chExt cx="4085298" cy="44760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6707" y="3732680"/>
              <a:ext cx="4085298" cy="447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46981" y="3732680"/>
            <a:ext cx="3850496" cy="4508669"/>
            <a:chOff x="12618983" y="3732680"/>
            <a:chExt cx="3850496" cy="4508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8983" y="3732680"/>
              <a:ext cx="3850496" cy="4508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0574" y="3717440"/>
            <a:ext cx="4085298" cy="4476023"/>
            <a:chOff x="9303082" y="3732680"/>
            <a:chExt cx="4085298" cy="44760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3082" y="3732680"/>
              <a:ext cx="4085298" cy="447602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3535" y="5767129"/>
            <a:ext cx="3646996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크라우드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펀딩</a:t>
            </a:r>
            <a:endParaRPr lang="en-US" sz="2800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54210" y="6496026"/>
            <a:ext cx="28131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기업과의 제휴를 시도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9773" y="6465546"/>
            <a:ext cx="28131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정부에서 지원하는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청년 창업 지원금을 이용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4843625" y="6480786"/>
            <a:ext cx="269711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보험사와의 제휴를 통해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4 Regular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태그 비용 절감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634127" y="446664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04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37276" y="5695436"/>
            <a:ext cx="3646996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기업과의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MOU</a:t>
            </a:r>
            <a:endParaRPr lang="en-US" altLang="ko-KR" sz="2800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9690" y="443616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D9C6B7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02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62839" y="5664956"/>
            <a:ext cx="3646996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청년 창업 지원금</a:t>
            </a:r>
            <a:endParaRPr lang="en-US" altLang="ko-KR" sz="2800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58121" y="445140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05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74630" y="5680196"/>
            <a:ext cx="3646996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보험사</a:t>
            </a:r>
            <a:endParaRPr lang="en-US" altLang="ko-KR" sz="2800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D3D8AD73-A99B-4FFC-B593-0DBBCC25D3D8}"/>
              </a:ext>
            </a:extLst>
          </p:cNvPr>
          <p:cNvGrpSpPr/>
          <p:nvPr/>
        </p:nvGrpSpPr>
        <p:grpSpPr>
          <a:xfrm>
            <a:off x="7540054" y="3732680"/>
            <a:ext cx="4085298" cy="4476023"/>
            <a:chOff x="9303082" y="3732680"/>
            <a:chExt cx="4085298" cy="4476023"/>
          </a:xfrm>
        </p:grpSpPr>
        <p:pic>
          <p:nvPicPr>
            <p:cNvPr id="46" name="Object 20">
              <a:extLst>
                <a:ext uri="{FF2B5EF4-FFF2-40B4-BE49-F238E27FC236}">
                  <a16:creationId xmlns:a16="http://schemas.microsoft.com/office/drawing/2014/main" id="{68576C75-A451-44D6-B1C5-22A81FAE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3082" y="3732680"/>
              <a:ext cx="4085298" cy="4476023"/>
            </a:xfrm>
            <a:prstGeom prst="rect">
              <a:avLst/>
            </a:prstGeom>
          </p:spPr>
        </p:pic>
      </p:grpSp>
      <p:sp>
        <p:nvSpPr>
          <p:cNvPr id="47" name="Object 25">
            <a:extLst>
              <a:ext uri="{FF2B5EF4-FFF2-40B4-BE49-F238E27FC236}">
                <a16:creationId xmlns:a16="http://schemas.microsoft.com/office/drawing/2014/main" id="{F6CFD096-C024-454E-8661-C779B718DB0A}"/>
              </a:ext>
            </a:extLst>
          </p:cNvPr>
          <p:cNvSpPr txBox="1"/>
          <p:nvPr/>
        </p:nvSpPr>
        <p:spPr>
          <a:xfrm>
            <a:off x="7839253" y="6480786"/>
            <a:ext cx="28131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4 Regular" pitchFamily="34" charset="0"/>
              </a:rPr>
              <a:t>정부에서 지원하는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  <a:cs typeface="S-Core Dream 4 Regular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사회적 기업 지원금을 이용</a:t>
            </a:r>
            <a:endParaRPr lang="en-US" dirty="0"/>
          </a:p>
        </p:txBody>
      </p:sp>
      <p:sp>
        <p:nvSpPr>
          <p:cNvPr id="48" name="Object 29">
            <a:extLst>
              <a:ext uri="{FF2B5EF4-FFF2-40B4-BE49-F238E27FC236}">
                <a16:creationId xmlns:a16="http://schemas.microsoft.com/office/drawing/2014/main" id="{67B07390-B506-4205-8CDB-28F4E7E80730}"/>
              </a:ext>
            </a:extLst>
          </p:cNvPr>
          <p:cNvSpPr txBox="1"/>
          <p:nvPr/>
        </p:nvSpPr>
        <p:spPr>
          <a:xfrm>
            <a:off x="8219170" y="4451406"/>
            <a:ext cx="20532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D9C6B7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03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49" name="Object 30">
            <a:extLst>
              <a:ext uri="{FF2B5EF4-FFF2-40B4-BE49-F238E27FC236}">
                <a16:creationId xmlns:a16="http://schemas.microsoft.com/office/drawing/2014/main" id="{D3FC9F66-1213-4DAA-82F2-25C13193851A}"/>
              </a:ext>
            </a:extLst>
          </p:cNvPr>
          <p:cNvSpPr txBox="1"/>
          <p:nvPr/>
        </p:nvSpPr>
        <p:spPr>
          <a:xfrm>
            <a:off x="7422319" y="5680196"/>
            <a:ext cx="3646996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2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사회적 기업 지원금</a:t>
            </a:r>
            <a:endParaRPr lang="en-US" altLang="ko-KR" sz="2800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E6EA313F-173B-4F0E-BB92-B6F0C302B4CE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1B7C3BE-7A3D-438A-BD75-6A9ECC5A9AAA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F5C70614-4CC3-45BB-9582-FF22817B8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5AA47D3-5194-4046-8731-E558A95EB39C}"/>
              </a:ext>
            </a:extLst>
          </p:cNvPr>
          <p:cNvSpPr txBox="1"/>
          <p:nvPr/>
        </p:nvSpPr>
        <p:spPr>
          <a:xfrm>
            <a:off x="609600" y="1771842"/>
            <a:ext cx="114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▶ 자금을 조달하기 위한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구체적 솔루션을 제시하고자 함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1201400" y="2628900"/>
            <a:ext cx="61722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카카오에서 중계하는 </a:t>
            </a:r>
            <a:r>
              <a:rPr lang="ko-KR" altLang="en-US" sz="2800" kern="0" spc="-1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크라우드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  <a:r>
              <a:rPr lang="ko-KR" altLang="en-US" sz="2800" kern="0" spc="-1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펀딩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시스템</a:t>
            </a:r>
            <a:endParaRPr lang="en-US" altLang="ko-KR" sz="2800" kern="0" spc="-1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en-US" altLang="ko-KR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모금제안</a:t>
            </a:r>
            <a:r>
              <a:rPr lang="en-US" altLang="ko-KR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 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제도를 통해  프로젝트 팀 단위로</a:t>
            </a:r>
            <a:endParaRPr lang="en-US" altLang="ko-KR" sz="2800" kern="0" spc="-1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1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크라우드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  <a:r>
              <a:rPr lang="ko-KR" altLang="en-US" sz="2800" kern="0" spc="-1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펀딩을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받을 수 있다</a:t>
            </a:r>
            <a:r>
              <a:rPr lang="en-US" altLang="ko-KR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kern="0" spc="-1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1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같이가치의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총 기부액은 </a:t>
            </a:r>
            <a:r>
              <a:rPr lang="en-US" altLang="ko-KR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458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억이고 </a:t>
            </a:r>
            <a:endParaRPr lang="en-US" altLang="ko-KR" sz="2800" kern="0" spc="-1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프로젝트당 평균 모금액은 </a:t>
            </a:r>
            <a:r>
              <a:rPr lang="en-US" altLang="ko-KR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556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만원이다</a:t>
            </a:r>
            <a:endParaRPr lang="en-US" altLang="ko-KR" sz="2800" kern="0" spc="-1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  <a:endParaRPr lang="en-US" altLang="ko-KR" sz="2800" kern="0" spc="-1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프로젝트 모금 시도에 성공한다면 약 </a:t>
            </a:r>
            <a:r>
              <a:rPr lang="en-US" altLang="ko-KR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556</a:t>
            </a:r>
            <a:r>
              <a:rPr lang="ko-KR" altLang="en-US" sz="2800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만원의 기대 자금액을 얻을 수 있다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 </a:t>
            </a:r>
            <a:endParaRPr lang="en-US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43" name="Object 4">
            <a:extLst>
              <a:ext uri="{FF2B5EF4-FFF2-40B4-BE49-F238E27FC236}">
                <a16:creationId xmlns:a16="http://schemas.microsoft.com/office/drawing/2014/main" id="{712EA414-9306-4A5B-B001-D4BE7B852FF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CBDB6E03-FB44-4E6C-B269-AADC0B330938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46" name="Object 9">
              <a:extLst>
                <a:ext uri="{FF2B5EF4-FFF2-40B4-BE49-F238E27FC236}">
                  <a16:creationId xmlns:a16="http://schemas.microsoft.com/office/drawing/2014/main" id="{EF12B770-36C1-4CE2-BBA5-01CF650FF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9" name="Object 4">
            <a:extLst>
              <a:ext uri="{FF2B5EF4-FFF2-40B4-BE49-F238E27FC236}">
                <a16:creationId xmlns:a16="http://schemas.microsoft.com/office/drawing/2014/main" id="{9CFB09BD-AE77-481D-80E4-5FED869DF605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크라우드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펀딩을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 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같이가치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FCC44F-FA12-4ED0-A636-28841993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18093"/>
            <a:ext cx="9753600" cy="73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1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353800" y="2413772"/>
            <a:ext cx="5258148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와디즈의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모금 중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후원형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모금의 경우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사진에서 볼 수 있듯 사회적 함의를 가진</a:t>
            </a:r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후원 형식의 모금이 활발하게 이루어 지고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이외에도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해피빈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스토리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펀딩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텀블벅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비카인드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등의 사이트를 이용할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F76453C-CD04-4A86-A56E-31986E7E9089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0732A33E-E70C-4340-B1EF-D54DA5556214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AAF0DE25-474B-4695-BC6A-BC091E3A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4" name="Object 4">
            <a:extLst>
              <a:ext uri="{FF2B5EF4-FFF2-40B4-BE49-F238E27FC236}">
                <a16:creationId xmlns:a16="http://schemas.microsoft.com/office/drawing/2014/main" id="{FBAC6DE9-C86B-4E8F-97F1-C5F7B4F13A31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크라우드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펀딩을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와디즈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B3404-DEBC-421D-84ED-817FDE2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72083"/>
            <a:ext cx="99441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18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277600" y="1377893"/>
            <a:ext cx="5334000" cy="8279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중소벤처기업진흥공단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에서 주관하는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청년 전용 창업지원금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의 경우 저금리로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6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년간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1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 미만의 창업 자금을 대출받을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‘K-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스타트업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을 통해 사업계획서를 제출한다면 시제품 제작 및 마케팅에 소요되는 사업 자금 최대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1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억원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(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평균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5200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만원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)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을 지원받을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창업진흥원 창업성장본부 창업도약부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를 통해  최대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3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억원의 창업자금을 지원받을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중소벤처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기업부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가 운영하는 </a:t>
            </a:r>
            <a:r>
              <a:rPr 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TIPS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프로그램을 통해 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1~2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 내외의 엔젤투자금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기술개발 지원금 최대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5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해외 마케팅 비용 최대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10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억을 지원받을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  <a:endParaRPr lang="en-US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7D82526-B863-4D1E-A9E7-F5000EC67303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99DB1294-4452-4EE0-8E7B-813207AA7FB1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46100283-0424-4E54-87FC-8CD9F0CD9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4" name="Object 4">
            <a:extLst>
              <a:ext uri="{FF2B5EF4-FFF2-40B4-BE49-F238E27FC236}">
                <a16:creationId xmlns:a16="http://schemas.microsoft.com/office/drawing/2014/main" id="{857E1D12-F671-434D-A1D3-A79FEECC6045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정부 지원을 이용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청년 창업 지원금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2021 청년 창업지원금 종류 및 조건 신청방법">
            <a:extLst>
              <a:ext uri="{FF2B5EF4-FFF2-40B4-BE49-F238E27FC236}">
                <a16:creationId xmlns:a16="http://schemas.microsoft.com/office/drawing/2014/main" id="{E5721220-9D0C-4BA9-853F-4250B700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10501"/>
            <a:ext cx="7772400" cy="53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65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201400" y="2410473"/>
            <a:ext cx="5410200" cy="612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한국 사회적 기업 진흥원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은 </a:t>
            </a:r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&lt;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창의적인 사회적경제기업 창업 아이디어를 보유한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3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인 이상으로 구성된 팀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&gt;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에 대해 최소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1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천만원에서 최대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5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천만원까지 지원을 한다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사회적 기업에 대한 지원을 하기 때문에 청년창업지원과 대비해 신청 시 우선순위의 이점이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또한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소셜캠퍼스온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제도를 통해 유통채널 진출 지원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공공기관 우선구매 지원 등을 제공받을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 </a:t>
            </a:r>
          </a:p>
          <a:p>
            <a:endParaRPr lang="en-US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7D82526-B863-4D1E-A9E7-F5000EC67303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99DB1294-4452-4EE0-8E7B-813207AA7FB1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46100283-0424-4E54-87FC-8CD9F0CD9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4" name="Object 4">
            <a:extLst>
              <a:ext uri="{FF2B5EF4-FFF2-40B4-BE49-F238E27FC236}">
                <a16:creationId xmlns:a16="http://schemas.microsoft.com/office/drawing/2014/main" id="{857E1D12-F671-434D-A1D3-A79FEECC6045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정부 지원을 이용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사회적 기업 진흥원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100" name="Picture 4" descr="한국사회적기업진흥원 - YouTube">
            <a:extLst>
              <a:ext uri="{FF2B5EF4-FFF2-40B4-BE49-F238E27FC236}">
                <a16:creationId xmlns:a16="http://schemas.microsoft.com/office/drawing/2014/main" id="{3249A6D0-1475-4CC7-8837-788819E4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94870"/>
            <a:ext cx="7359628" cy="73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67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3671" y="2697719"/>
            <a:ext cx="7909648" cy="3980952"/>
            <a:chOff x="9142857" y="2794365"/>
            <a:chExt cx="7909648" cy="39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794365"/>
              <a:ext cx="7909648" cy="39809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4073" y="632095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–&gt; 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경증 치매 환자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177" y="1706937"/>
            <a:ext cx="1051714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현재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65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이상 추정 치매 환자수는 </a:t>
            </a:r>
            <a:r>
              <a:rPr lang="ko-KR" altLang="en-US" sz="22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22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84</a:t>
            </a:r>
            <a:r>
              <a:rPr lang="ko-KR" altLang="en-US" sz="22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명</a:t>
            </a:r>
            <a:endParaRPr lang="en-US" altLang="ko-KR" sz="2200" dirty="0">
              <a:highlight>
                <a:srgbClr val="A3C8D1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노인인구 약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810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명의 약 </a:t>
            </a:r>
            <a:r>
              <a:rPr lang="en-US" altLang="ko-KR" sz="2200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10.3%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차지한다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ko-KR" altLang="en-US" sz="2200" b="1" dirty="0">
                <a:highlight>
                  <a:srgbClr val="A3C8D1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정상적으로 생활해오던 사람이 후천적으로 다양한 원인으로 인해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영역의 인지기능이 떨어져 일상생활에 상당한 지장이 일어나는 상태</a:t>
            </a:r>
            <a:endParaRPr 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1551" y="6360959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59%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672912" y="4844164"/>
            <a:ext cx="260839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10%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198304" y="8098327"/>
            <a:ext cx="8233143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2024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에는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명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2034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년에는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명으로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유병률의 급격한 증가가 예상된다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--&gt;</a:t>
            </a:r>
            <a:r>
              <a:rPr lang="ko-KR" altLang="en-US" sz="2800" b="1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모든 치매 환자가 어플리케이션을 효과적으로 다루지 못한다</a:t>
            </a:r>
            <a:r>
              <a:rPr lang="en-US" altLang="ko-KR" sz="2800" b="1" dirty="0">
                <a:highlight>
                  <a:srgbClr val="D9C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2800" b="1" dirty="0">
              <a:highlight>
                <a:srgbClr val="D9C6B7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94401" y="7420164"/>
            <a:ext cx="525814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3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 별 치매환자 증가 추이</a:t>
            </a:r>
            <a:r>
              <a:rPr lang="en-US" altLang="ko-KR" sz="3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695002" y="3863508"/>
            <a:ext cx="6478104" cy="1854394"/>
            <a:chOff x="9394542" y="3766520"/>
            <a:chExt cx="6478104" cy="1854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94542" y="5122748"/>
              <a:ext cx="3603346" cy="498166"/>
              <a:chOff x="9394542" y="5122748"/>
              <a:chExt cx="3603346" cy="49816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1038784">
                <a:off x="9394542" y="5122748"/>
                <a:ext cx="3603346" cy="4981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63056" y="3766520"/>
              <a:ext cx="3509590" cy="630095"/>
              <a:chOff x="12363056" y="3766520"/>
              <a:chExt cx="3509590" cy="6300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8556189">
                <a:off x="12363056" y="3766520"/>
                <a:ext cx="3509590" cy="63009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364969" y="5291157"/>
            <a:ext cx="2484472" cy="136030"/>
            <a:chOff x="3364969" y="5291157"/>
            <a:chExt cx="2484472" cy="1360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364969" y="5291157"/>
              <a:ext cx="2484472" cy="136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46308" y="5634911"/>
            <a:ext cx="2542250" cy="136030"/>
            <a:chOff x="2446308" y="5634911"/>
            <a:chExt cx="2542250" cy="1360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2446308" y="5634911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12568" y="6220089"/>
            <a:ext cx="2542250" cy="136030"/>
            <a:chOff x="2112568" y="6220089"/>
            <a:chExt cx="2542250" cy="1360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00000">
              <a:off x="2112568" y="6220089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09568" y="7629148"/>
            <a:ext cx="2542250" cy="136030"/>
            <a:chOff x="2709568" y="7629148"/>
            <a:chExt cx="2542250" cy="1360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600000">
              <a:off x="2709568" y="7629148"/>
              <a:ext cx="2542250" cy="13603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B57B28-7F43-4C28-AE94-7CFC3D111F60}"/>
              </a:ext>
            </a:extLst>
          </p:cNvPr>
          <p:cNvSpPr txBox="1"/>
          <p:nvPr/>
        </p:nvSpPr>
        <p:spPr>
          <a:xfrm>
            <a:off x="9525000" y="685526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2021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046D4-3833-447A-A0AA-EFC7035A57A7}"/>
              </a:ext>
            </a:extLst>
          </p:cNvPr>
          <p:cNvSpPr txBox="1"/>
          <p:nvPr/>
        </p:nvSpPr>
        <p:spPr>
          <a:xfrm>
            <a:off x="12688351" y="687134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2024</a:t>
            </a:r>
            <a:r>
              <a:rPr lang="ko-KR" altLang="en-US" dirty="0"/>
              <a:t>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9D67C5-1F3C-46DF-AAE0-09CD51773C61}"/>
              </a:ext>
            </a:extLst>
          </p:cNvPr>
          <p:cNvSpPr txBox="1"/>
          <p:nvPr/>
        </p:nvSpPr>
        <p:spPr>
          <a:xfrm>
            <a:off x="15242102" y="68958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2034</a:t>
            </a:r>
            <a:r>
              <a:rPr lang="ko-KR" altLang="en-US" dirty="0"/>
              <a:t>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D09332B-EC65-4BDD-84A4-F6362DF6AB2F}"/>
              </a:ext>
            </a:extLst>
          </p:cNvPr>
          <p:cNvGrpSpPr/>
          <p:nvPr/>
        </p:nvGrpSpPr>
        <p:grpSpPr>
          <a:xfrm>
            <a:off x="1637974" y="3555592"/>
            <a:ext cx="4869291" cy="5024471"/>
            <a:chOff x="2240513" y="3807527"/>
            <a:chExt cx="4869291" cy="50244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FA41B1A-4C0F-4F72-8B6C-A0537A4834C9}"/>
                </a:ext>
              </a:extLst>
            </p:cNvPr>
            <p:cNvGrpSpPr/>
            <p:nvPr/>
          </p:nvGrpSpPr>
          <p:grpSpPr>
            <a:xfrm>
              <a:off x="2240513" y="3807527"/>
              <a:ext cx="4869291" cy="5024471"/>
              <a:chOff x="1839255" y="3404594"/>
              <a:chExt cx="4869291" cy="5024471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BC3AC5D-5177-433D-8FE7-3588A042D529}"/>
                  </a:ext>
                </a:extLst>
              </p:cNvPr>
              <p:cNvSpPr/>
              <p:nvPr/>
            </p:nvSpPr>
            <p:spPr>
              <a:xfrm>
                <a:off x="1842202" y="3415244"/>
                <a:ext cx="4863397" cy="5003170"/>
              </a:xfrm>
              <a:prstGeom prst="ellipse">
                <a:avLst/>
              </a:prstGeom>
              <a:solidFill>
                <a:srgbClr val="D9C6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부분 원형 51">
                <a:extLst>
                  <a:ext uri="{FF2B5EF4-FFF2-40B4-BE49-F238E27FC236}">
                    <a16:creationId xmlns:a16="http://schemas.microsoft.com/office/drawing/2014/main" id="{4EF13B1F-1ED5-4B8E-BBB4-39651ECD8B68}"/>
                  </a:ext>
                </a:extLst>
              </p:cNvPr>
              <p:cNvSpPr/>
              <p:nvPr/>
            </p:nvSpPr>
            <p:spPr>
              <a:xfrm rot="14742928">
                <a:off x="1761665" y="3482184"/>
                <a:ext cx="5024471" cy="4869291"/>
              </a:xfrm>
              <a:prstGeom prst="pie">
                <a:avLst>
                  <a:gd name="adj1" fmla="val 1349651"/>
                  <a:gd name="adj2" fmla="val 20220743"/>
                </a:avLst>
              </a:prstGeom>
              <a:solidFill>
                <a:srgbClr val="6A88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bject 11">
              <a:extLst>
                <a:ext uri="{FF2B5EF4-FFF2-40B4-BE49-F238E27FC236}">
                  <a16:creationId xmlns:a16="http://schemas.microsoft.com/office/drawing/2014/main" id="{15396128-FFE7-4047-9602-DCB2A13902DB}"/>
                </a:ext>
              </a:extLst>
            </p:cNvPr>
            <p:cNvSpPr txBox="1"/>
            <p:nvPr/>
          </p:nvSpPr>
          <p:spPr>
            <a:xfrm>
              <a:off x="2655566" y="4377520"/>
              <a:ext cx="260839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200" dirty="0">
                  <a:solidFill>
                    <a:srgbClr val="FFFFFF"/>
                  </a:solidFill>
                  <a:latin typeface="OSeong and HanEum Bold" pitchFamily="34" charset="0"/>
                  <a:cs typeface="OSeong and HanEum Bold" pitchFamily="34" charset="0"/>
                </a:rPr>
                <a:t>10.3%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17DEFE-5E32-42BB-A83A-53AB7C7B0C9C}"/>
              </a:ext>
            </a:extLst>
          </p:cNvPr>
          <p:cNvSpPr txBox="1"/>
          <p:nvPr/>
        </p:nvSpPr>
        <p:spPr>
          <a:xfrm>
            <a:off x="1269547" y="9035377"/>
            <a:ext cx="541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노인인구 대비 치매 환자 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D56B3-07E8-4E99-A2AB-B8B9B696757F}"/>
              </a:ext>
            </a:extLst>
          </p:cNvPr>
          <p:cNvSpPr txBox="1"/>
          <p:nvPr/>
        </p:nvSpPr>
        <p:spPr>
          <a:xfrm>
            <a:off x="15262629" y="2721131"/>
            <a:ext cx="83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150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C030BC-19A8-4419-B3D4-887F3A12CAD1}"/>
              </a:ext>
            </a:extLst>
          </p:cNvPr>
          <p:cNvSpPr txBox="1"/>
          <p:nvPr/>
        </p:nvSpPr>
        <p:spPr>
          <a:xfrm>
            <a:off x="12658797" y="4749487"/>
            <a:ext cx="83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1ACE6C-C8DB-4ACD-9CC0-0C98C23C1C32}"/>
              </a:ext>
            </a:extLst>
          </p:cNvPr>
          <p:cNvSpPr txBox="1"/>
          <p:nvPr/>
        </p:nvSpPr>
        <p:spPr>
          <a:xfrm>
            <a:off x="9414628" y="5332055"/>
            <a:ext cx="83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84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991C55-DA86-4E38-B407-A34FB4D39EFA}"/>
              </a:ext>
            </a:extLst>
          </p:cNvPr>
          <p:cNvSpPr txBox="1"/>
          <p:nvPr/>
        </p:nvSpPr>
        <p:spPr>
          <a:xfrm>
            <a:off x="16348002" y="6764663"/>
            <a:ext cx="12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단위 </a:t>
            </a:r>
            <a:r>
              <a:rPr lang="en-US" altLang="ko-KR" dirty="0"/>
              <a:t>:</a:t>
            </a:r>
            <a:r>
              <a:rPr lang="ko-KR" altLang="en-US" dirty="0"/>
              <a:t>만 명</a:t>
            </a:r>
          </a:p>
        </p:txBody>
      </p: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D9299843-6D5E-40FC-A048-AB950518B8C1}"/>
              </a:ext>
            </a:extLst>
          </p:cNvPr>
          <p:cNvGrpSpPr/>
          <p:nvPr/>
        </p:nvGrpSpPr>
        <p:grpSpPr>
          <a:xfrm>
            <a:off x="694072" y="1302031"/>
            <a:ext cx="5523847" cy="365467"/>
            <a:chOff x="1821004" y="6349104"/>
            <a:chExt cx="3257048" cy="260564"/>
          </a:xfrm>
        </p:grpSpPr>
        <p:pic>
          <p:nvPicPr>
            <p:cNvPr id="39" name="Object 9">
              <a:extLst>
                <a:ext uri="{FF2B5EF4-FFF2-40B4-BE49-F238E27FC236}">
                  <a16:creationId xmlns:a16="http://schemas.microsoft.com/office/drawing/2014/main" id="{843124AA-2986-458B-8CBF-EE6BAE307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201400" y="2410473"/>
            <a:ext cx="5258148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성균관대 글로벌 경영학부 창업팀이 개발한 입시 플랫폼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소다란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’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의 경우 </a:t>
            </a:r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모바일을 통해 입시 컨설팅을 하는 어플리케이션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기업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JDMS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과 협업하여 금전적 지원을 받았다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본 사업 또한 요양원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,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치매 관련 사업을 하고 있는 기업과의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MOU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체결을 통해 금전 및 기타 지원을 받는 것을 시도해 볼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sz="2800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DC1715-5005-49D1-85FD-C2AFEEC98127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A133092D-D7F3-4F46-A976-5EF74EADB766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A1461124-84E5-47D6-83B1-8984774F0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4" name="Object 4">
            <a:extLst>
              <a:ext uri="{FF2B5EF4-FFF2-40B4-BE49-F238E27FC236}">
                <a16:creationId xmlns:a16="http://schemas.microsoft.com/office/drawing/2014/main" id="{750595B4-CC8D-4575-A42C-1B700AA6D7A2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기업과의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MOU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F6638C-0B42-4D73-AEC7-EB021479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95062"/>
            <a:ext cx="5258148" cy="76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58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AD11514B-7D16-4213-AC31-0C7D5FAEF58E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자금원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5681487D-9CD1-4688-BAFA-D40E355E52A0}"/>
              </a:ext>
            </a:extLst>
          </p:cNvPr>
          <p:cNvGrpSpPr/>
          <p:nvPr/>
        </p:nvGrpSpPr>
        <p:grpSpPr>
          <a:xfrm>
            <a:off x="609600" y="1333500"/>
            <a:ext cx="3257048" cy="260564"/>
            <a:chOff x="1821004" y="6349104"/>
            <a:chExt cx="3257048" cy="260564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CC2B7B54-490E-4A36-9DD0-1C0F4650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4" name="Object 4">
            <a:extLst>
              <a:ext uri="{FF2B5EF4-FFF2-40B4-BE49-F238E27FC236}">
                <a16:creationId xmlns:a16="http://schemas.microsoft.com/office/drawing/2014/main" id="{6A2A8903-4A7A-467B-9DFA-98B03A3ACF73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보험사와 제휴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88FF1A7A-46B7-4ED9-8449-C78024DB21BF}"/>
              </a:ext>
            </a:extLst>
          </p:cNvPr>
          <p:cNvSpPr txBox="1"/>
          <p:nvPr/>
        </p:nvSpPr>
        <p:spPr>
          <a:xfrm>
            <a:off x="11201400" y="1785633"/>
            <a:ext cx="5258148" cy="7417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현재 국내외 보험사들은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IoT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사업과 결합하는 경향을 보이고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 </a:t>
            </a:r>
          </a:p>
          <a:p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일본의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다이이치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생명의 경우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	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미국의 스타트업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뉴로트렉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</a:t>
            </a:r>
            <a:r>
              <a:rPr lang="ko-KR" altLang="en-US" sz="2800" kern="0" spc="-200" dirty="0" err="1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테크와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치매 예방 어플리케이션을 개발하고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기억주머니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‘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어플리케이션을 통해 생활습관을 개선할 수 있고 이를 통해 치매 발병의 가능성을 낮출 수 있다는 점에서 보험사 또한 제휴의 당위성을 갖추고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  <a:p>
            <a:endParaRPr lang="en-US" altLang="ko-KR" sz="2800" kern="0" spc="-200" dirty="0">
              <a:solidFill>
                <a:srgbClr val="32333B"/>
              </a:solidFill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  <a:p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보험사와 협업하고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IoT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기술을 활용하여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GPS 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기반의 위치추적이 가능한 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Tag</a:t>
            </a:r>
            <a:r>
              <a:rPr lang="ko-KR" altLang="en-US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의 비용을 지원받는 등의 방향을 논의해볼 수 있다</a:t>
            </a:r>
            <a:r>
              <a:rPr lang="en-US" altLang="ko-KR" sz="2800" kern="0" spc="-200" dirty="0">
                <a:solidFill>
                  <a:srgbClr val="32333B"/>
                </a:solidFill>
                <a:latin typeface="나눔스퀘어_ac" panose="020B0600000101010101" pitchFamily="34" charset="-127"/>
                <a:ea typeface="나눔스퀘어_ac" panose="020B0600000101010101" pitchFamily="34" charset="-127"/>
              </a:rPr>
              <a:t>.</a:t>
            </a:r>
          </a:p>
        </p:txBody>
      </p:sp>
      <p:pic>
        <p:nvPicPr>
          <p:cNvPr id="2050" name="Picture 2" descr="로고자료]보험회사로고모음,메리츠화재,삼성화재,현대해상,흥국생명,KB손해보험,AXA다이렉트,DB손해보험,미래에셋생명 로고(ai파일)">
            <a:extLst>
              <a:ext uri="{FF2B5EF4-FFF2-40B4-BE49-F238E27FC236}">
                <a16:creationId xmlns:a16="http://schemas.microsoft.com/office/drawing/2014/main" id="{D0E61AC1-B208-49A3-8718-0F92B5CB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33700"/>
            <a:ext cx="78105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14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5140" y="35984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1204" y="61967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08937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음성 언어를 텍스트로 전환하기 위해서는</a:t>
            </a:r>
            <a:endParaRPr lang="en-US" altLang="ko-KR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AI, STT</a:t>
            </a:r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기술이 필요하다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8947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STT</a:t>
            </a:r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en-US" altLang="ko-KR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/</a:t>
            </a:r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en-US" altLang="ko-KR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AI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720850" y="3598436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15" y="6196704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4648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실종 위험을 줄이기 위한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위치 추적 서비스는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GPS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기술이 필요하다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4658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GPS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518811" y="3598436"/>
            <a:ext cx="2489177" cy="2489177"/>
            <a:chOff x="13759091" y="3750836"/>
            <a:chExt cx="2489177" cy="24891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091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34876" y="6197446"/>
            <a:ext cx="3257048" cy="260564"/>
            <a:chOff x="13375156" y="6426046"/>
            <a:chExt cx="3257048" cy="2605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5156" y="6426046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222609" y="7146128"/>
            <a:ext cx="508158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UI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및 어플리케이션 제작 비용이 들어간다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42619" y="6661290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UI </a:t>
            </a:r>
            <a:r>
              <a:rPr lang="ko-KR" alt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및 어플리케이션 개발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796554" y="4546279"/>
            <a:ext cx="506348" cy="593490"/>
            <a:chOff x="3196354" y="4698679"/>
            <a:chExt cx="506348" cy="593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6354" y="4698679"/>
              <a:ext cx="506348" cy="593490"/>
            </a:xfrm>
            <a:prstGeom prst="rect">
              <a:avLst/>
            </a:prstGeom>
          </p:spPr>
        </p:pic>
      </p:grpSp>
      <p:grpSp>
        <p:nvGrpSpPr>
          <p:cNvPr id="38" name="그룹 1005">
            <a:extLst>
              <a:ext uri="{FF2B5EF4-FFF2-40B4-BE49-F238E27FC236}">
                <a16:creationId xmlns:a16="http://schemas.microsoft.com/office/drawing/2014/main" id="{4E459579-231E-4C61-9EB5-83D984CDB267}"/>
              </a:ext>
            </a:extLst>
          </p:cNvPr>
          <p:cNvGrpSpPr/>
          <p:nvPr/>
        </p:nvGrpSpPr>
        <p:grpSpPr>
          <a:xfrm>
            <a:off x="8752785" y="4521744"/>
            <a:ext cx="425306" cy="579436"/>
            <a:chOff x="11154984" y="3499711"/>
            <a:chExt cx="425306" cy="579436"/>
          </a:xfrm>
        </p:grpSpPr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5C286742-D8E9-4F40-B57E-6CFB3779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4984" y="3499711"/>
              <a:ext cx="425306" cy="579436"/>
            </a:xfrm>
            <a:prstGeom prst="rect">
              <a:avLst/>
            </a:prstGeom>
          </p:spPr>
        </p:pic>
      </p:grpSp>
      <p:grpSp>
        <p:nvGrpSpPr>
          <p:cNvPr id="47" name="그룹 1003">
            <a:extLst>
              <a:ext uri="{FF2B5EF4-FFF2-40B4-BE49-F238E27FC236}">
                <a16:creationId xmlns:a16="http://schemas.microsoft.com/office/drawing/2014/main" id="{EEDE806F-7667-49B6-B1E1-602887D7E034}"/>
              </a:ext>
            </a:extLst>
          </p:cNvPr>
          <p:cNvGrpSpPr/>
          <p:nvPr/>
        </p:nvGrpSpPr>
        <p:grpSpPr>
          <a:xfrm>
            <a:off x="12458434" y="4553345"/>
            <a:ext cx="609930" cy="578415"/>
            <a:chOff x="8453507" y="3836038"/>
            <a:chExt cx="609930" cy="578415"/>
          </a:xfrm>
        </p:grpSpPr>
        <p:pic>
          <p:nvPicPr>
            <p:cNvPr id="49" name="Object 22">
              <a:extLst>
                <a:ext uri="{FF2B5EF4-FFF2-40B4-BE49-F238E27FC236}">
                  <a16:creationId xmlns:a16="http://schemas.microsoft.com/office/drawing/2014/main" id="{D1AFBE0B-53FB-4957-87BB-5424E8B4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3507" y="3836038"/>
              <a:ext cx="609930" cy="578415"/>
            </a:xfrm>
            <a:prstGeom prst="rect">
              <a:avLst/>
            </a:prstGeom>
          </p:spPr>
        </p:pic>
      </p:grpSp>
      <p:sp>
        <p:nvSpPr>
          <p:cNvPr id="39" name="Object 4">
            <a:extLst>
              <a:ext uri="{FF2B5EF4-FFF2-40B4-BE49-F238E27FC236}">
                <a16:creationId xmlns:a16="http://schemas.microsoft.com/office/drawing/2014/main" id="{BDBB2627-8B19-4483-B11B-D785217FD8E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C456FD1B-E750-47D4-B249-51B40C2A6281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76B08058-2611-483A-832A-AAD01A1E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B8E1005-6A39-41A3-8E9B-F79F73CDE85E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개발비용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?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STT/AI –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160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8991600" y="3009900"/>
            <a:ext cx="8077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기술을 사용할 수 있는 네이버사의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CLOVA Speech recognition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원의 비용이 지출된다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분간 무료 이용을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 한달에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번씩 사용한다 가정하면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비용이 지출된다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(1000x10x60x10xCSR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초과분에 대하여 따로 요금을 청구한다면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통화를 하였을 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480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원의 개인 비용이 나가게 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.( 30x60x4)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F77EF-8F88-4186-968D-5B2DFA8D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6" y="2705100"/>
            <a:ext cx="7921746" cy="38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38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STT/AI –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160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8991600" y="30099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규모가 커진 후에도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분간 무료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고집하면 한달간 주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사용한다고 가정 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만명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x20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x10x60 = 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백만원의 비용이 들어가게 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어느 정도 규모가 커진 이후에는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유료로 전환하며 개인이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960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원의 비용을 지불하며 개인 전화 텍스트화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그에 더한 스케쥴 관리 서비스 등을 이용하게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10AE8-6CF4-4566-ABD1-09D45797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5" y="2628900"/>
            <a:ext cx="79435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2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93E308-8E93-4A91-9612-6F0459F2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21" y="1694599"/>
            <a:ext cx="11218038" cy="81019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CC0742-C7C6-42BB-9D02-F4ABFCB6FF9B}"/>
              </a:ext>
            </a:extLst>
          </p:cNvPr>
          <p:cNvSpPr/>
          <p:nvPr/>
        </p:nvSpPr>
        <p:spPr>
          <a:xfrm>
            <a:off x="5006393" y="4339988"/>
            <a:ext cx="3432413" cy="3820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C853E83-C88C-4F15-806B-5261DFAC7085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00D3AB2B-4617-486F-AD72-E760376F9128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DC74353E-18A5-4027-B744-087599E5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3B32D0-FAB7-4F8D-B94B-84609684A1D1}"/>
              </a:ext>
            </a:extLst>
          </p:cNvPr>
          <p:cNvSpPr txBox="1"/>
          <p:nvPr/>
        </p:nvSpPr>
        <p:spPr>
          <a:xfrm>
            <a:off x="12344400" y="1694599"/>
            <a:ext cx="5181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Maps/Direction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이용하였을 때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 Dynamic Map</a:t>
            </a: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Mobile Dynamic Map</a:t>
            </a: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Static Map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기능을 무료로 사용할 수 있다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 찾기 기능인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‘Direction’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기능을 사용했을 때만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건당 비용이 발생하기 때문에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 추적에만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GPS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이용하는 것에는 비용이 발생하지 않는다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667CA3B-DE92-44DA-A28C-539A80950AE5}"/>
              </a:ext>
            </a:extLst>
          </p:cNvPr>
          <p:cNvSpPr txBox="1"/>
          <p:nvPr/>
        </p:nvSpPr>
        <p:spPr>
          <a:xfrm>
            <a:off x="4267200" y="709445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GPS -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4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UI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어플리케이션 전반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782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8991600" y="30099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어플리케이션 개발의 경우 팀 프로젝트에 참여하는 팀원들을 적극 기용하여 최저임금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만원을 적용한다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부분과 어플리케이션 두 부분으로 나누어 초기 자체 개발비용 총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만원이 소요된다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전문 개발자의 도움을 받고 수정하는 것에 약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추가 비용이 소요된다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194" name="Picture 2" descr="부르는 게 값&amp;#39; 개발자의 시대가 왔다">
            <a:extLst>
              <a:ext uri="{FF2B5EF4-FFF2-40B4-BE49-F238E27FC236}">
                <a16:creationId xmlns:a16="http://schemas.microsoft.com/office/drawing/2014/main" id="{8FD7E57F-9585-4DFF-8E07-B5F90994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37" y="2676525"/>
            <a:ext cx="55245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01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5140" y="35984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1204" y="61967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08937" y="7145386"/>
            <a:ext cx="50815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Naver</a:t>
            </a:r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CLOVA Speech Recognition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을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활용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1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건당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4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원의 비용이 발생한다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</a:t>
            </a:r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&lt;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월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160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만원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&gt;</a:t>
            </a:r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8947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STT</a:t>
            </a:r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en-US" altLang="ko-KR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/</a:t>
            </a:r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en-US" altLang="ko-KR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AI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720850" y="3598436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15" y="6196704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4648" y="7145386"/>
            <a:ext cx="508158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네이버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AI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API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의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Map/Direction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활용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Web Dynamic Map,</a:t>
            </a: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Mobile Dynamic Map,</a:t>
            </a: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Direction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기능을 이용하지 않는다면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Static Map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기능은 무료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&lt;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무료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&gt;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444658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GPS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518811" y="3598436"/>
            <a:ext cx="2489177" cy="2489177"/>
            <a:chOff x="13759091" y="3750836"/>
            <a:chExt cx="2489177" cy="24891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091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34876" y="6197446"/>
            <a:ext cx="3257048" cy="260564"/>
            <a:chOff x="13375156" y="6426046"/>
            <a:chExt cx="3257048" cy="2605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5156" y="6426046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222609" y="7146128"/>
            <a:ext cx="50815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프로젝트 진행 인원을 활용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이후 전문 개발자의 수정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&lt;782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만원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&gt;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242619" y="6661290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UI </a:t>
            </a:r>
            <a:r>
              <a:rPr lang="ko-KR" alt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및 어플리케이션 개발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4796554" y="4546279"/>
            <a:ext cx="506348" cy="593490"/>
            <a:chOff x="3196354" y="4698679"/>
            <a:chExt cx="506348" cy="593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6354" y="4698679"/>
              <a:ext cx="506348" cy="593490"/>
            </a:xfrm>
            <a:prstGeom prst="rect">
              <a:avLst/>
            </a:prstGeom>
          </p:spPr>
        </p:pic>
      </p:grpSp>
      <p:grpSp>
        <p:nvGrpSpPr>
          <p:cNvPr id="38" name="그룹 1005">
            <a:extLst>
              <a:ext uri="{FF2B5EF4-FFF2-40B4-BE49-F238E27FC236}">
                <a16:creationId xmlns:a16="http://schemas.microsoft.com/office/drawing/2014/main" id="{4E459579-231E-4C61-9EB5-83D984CDB267}"/>
              </a:ext>
            </a:extLst>
          </p:cNvPr>
          <p:cNvGrpSpPr/>
          <p:nvPr/>
        </p:nvGrpSpPr>
        <p:grpSpPr>
          <a:xfrm>
            <a:off x="8752785" y="4521744"/>
            <a:ext cx="425306" cy="579436"/>
            <a:chOff x="11154984" y="3499711"/>
            <a:chExt cx="425306" cy="579436"/>
          </a:xfrm>
        </p:grpSpPr>
        <p:pic>
          <p:nvPicPr>
            <p:cNvPr id="40" name="Object 28">
              <a:extLst>
                <a:ext uri="{FF2B5EF4-FFF2-40B4-BE49-F238E27FC236}">
                  <a16:creationId xmlns:a16="http://schemas.microsoft.com/office/drawing/2014/main" id="{5C286742-D8E9-4F40-B57E-6CFB3779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4984" y="3499711"/>
              <a:ext cx="425306" cy="579436"/>
            </a:xfrm>
            <a:prstGeom prst="rect">
              <a:avLst/>
            </a:prstGeom>
          </p:spPr>
        </p:pic>
      </p:grpSp>
      <p:grpSp>
        <p:nvGrpSpPr>
          <p:cNvPr id="47" name="그룹 1003">
            <a:extLst>
              <a:ext uri="{FF2B5EF4-FFF2-40B4-BE49-F238E27FC236}">
                <a16:creationId xmlns:a16="http://schemas.microsoft.com/office/drawing/2014/main" id="{EEDE806F-7667-49B6-B1E1-602887D7E034}"/>
              </a:ext>
            </a:extLst>
          </p:cNvPr>
          <p:cNvGrpSpPr/>
          <p:nvPr/>
        </p:nvGrpSpPr>
        <p:grpSpPr>
          <a:xfrm>
            <a:off x="12458434" y="4553345"/>
            <a:ext cx="609930" cy="578415"/>
            <a:chOff x="8453507" y="3836038"/>
            <a:chExt cx="609930" cy="578415"/>
          </a:xfrm>
        </p:grpSpPr>
        <p:pic>
          <p:nvPicPr>
            <p:cNvPr id="49" name="Object 22">
              <a:extLst>
                <a:ext uri="{FF2B5EF4-FFF2-40B4-BE49-F238E27FC236}">
                  <a16:creationId xmlns:a16="http://schemas.microsoft.com/office/drawing/2014/main" id="{D1AFBE0B-53FB-4957-87BB-5424E8B4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3507" y="3836038"/>
              <a:ext cx="609930" cy="578415"/>
            </a:xfrm>
            <a:prstGeom prst="rect">
              <a:avLst/>
            </a:prstGeom>
          </p:spPr>
        </p:pic>
      </p:grpSp>
      <p:sp>
        <p:nvSpPr>
          <p:cNvPr id="39" name="Object 4">
            <a:extLst>
              <a:ext uri="{FF2B5EF4-FFF2-40B4-BE49-F238E27FC236}">
                <a16:creationId xmlns:a16="http://schemas.microsoft.com/office/drawing/2014/main" id="{BDBB2627-8B19-4483-B11B-D785217FD8E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C456FD1B-E750-47D4-B249-51B40C2A6281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76B08058-2611-483A-832A-AAD01A1E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B8E1005-6A39-41A3-8E9B-F79F73CDE85E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개발비용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782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160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500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5140" y="35984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1204" y="61967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08937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K-</a:t>
            </a:r>
            <a:r>
              <a:rPr lang="en-US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Dimensia</a:t>
            </a:r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의료</a:t>
            </a:r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박람회에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참가하여 인지도를 높일 수 있다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8947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K-</a:t>
            </a:r>
            <a:r>
              <a:rPr lang="en-US" kern="0" spc="-100" dirty="0" err="1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Dimensia</a:t>
            </a:r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박람회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720850" y="3598436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15" y="6196704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4648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버스쉘터의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광고를  통해 효과적으로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어플리케이션을 노출시킨다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4658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버스 </a:t>
            </a:r>
            <a:r>
              <a:rPr lang="ko-KR" altLang="en-US" sz="1800" kern="0" spc="-100" dirty="0" err="1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쉘터</a:t>
            </a:r>
            <a:r>
              <a:rPr lang="ko-KR" alt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 광고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518811" y="3598436"/>
            <a:ext cx="2489177" cy="2489177"/>
            <a:chOff x="13759091" y="3750836"/>
            <a:chExt cx="2489177" cy="24891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091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34876" y="6197446"/>
            <a:ext cx="3257048" cy="260564"/>
            <a:chOff x="13375156" y="6426046"/>
            <a:chExt cx="3257048" cy="2605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5156" y="6426046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222609" y="7146128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참여를 통해 받아가는 상품 증정하여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자체적으로 마케팅을 한다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42619" y="6661290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참여형 광고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BDBB2627-8B19-4483-B11B-D785217FD8E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C456FD1B-E750-47D4-B249-51B40C2A6281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76B08058-2611-483A-832A-AAD01A1E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B8E1005-6A39-41A3-8E9B-F79F73CDE85E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마케팅 비용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?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AAB964-A10D-43A8-B447-8EEE0C5AB596}"/>
              </a:ext>
            </a:extLst>
          </p:cNvPr>
          <p:cNvGrpSpPr/>
          <p:nvPr/>
        </p:nvGrpSpPr>
        <p:grpSpPr>
          <a:xfrm>
            <a:off x="4736828" y="4545519"/>
            <a:ext cx="625798" cy="531885"/>
            <a:chOff x="14719352" y="4729482"/>
            <a:chExt cx="625798" cy="531885"/>
          </a:xfrm>
        </p:grpSpPr>
        <p:pic>
          <p:nvPicPr>
            <p:cNvPr id="32" name="Object 47">
              <a:extLst>
                <a:ext uri="{FF2B5EF4-FFF2-40B4-BE49-F238E27FC236}">
                  <a16:creationId xmlns:a16="http://schemas.microsoft.com/office/drawing/2014/main" id="{649074A5-7D3B-4C21-9B54-17E41BB8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DDB105-717F-436C-85A4-962C1BD7B2EA}"/>
              </a:ext>
            </a:extLst>
          </p:cNvPr>
          <p:cNvGrpSpPr/>
          <p:nvPr/>
        </p:nvGrpSpPr>
        <p:grpSpPr>
          <a:xfrm>
            <a:off x="8652539" y="4545518"/>
            <a:ext cx="625798" cy="531885"/>
            <a:chOff x="14719352" y="4729482"/>
            <a:chExt cx="625798" cy="531885"/>
          </a:xfrm>
        </p:grpSpPr>
        <p:pic>
          <p:nvPicPr>
            <p:cNvPr id="35" name="Object 47">
              <a:extLst>
                <a:ext uri="{FF2B5EF4-FFF2-40B4-BE49-F238E27FC236}">
                  <a16:creationId xmlns:a16="http://schemas.microsoft.com/office/drawing/2014/main" id="{DCCCCAB3-6108-4D96-B751-E8D417F0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DBBF4D2-0194-4A1E-BAAF-A2D546157F25}"/>
              </a:ext>
            </a:extLst>
          </p:cNvPr>
          <p:cNvGrpSpPr/>
          <p:nvPr/>
        </p:nvGrpSpPr>
        <p:grpSpPr>
          <a:xfrm>
            <a:off x="12450500" y="4545517"/>
            <a:ext cx="625798" cy="531885"/>
            <a:chOff x="14719352" y="4729482"/>
            <a:chExt cx="625798" cy="531885"/>
          </a:xfrm>
        </p:grpSpPr>
        <p:pic>
          <p:nvPicPr>
            <p:cNvPr id="46" name="Object 47">
              <a:extLst>
                <a:ext uri="{FF2B5EF4-FFF2-40B4-BE49-F238E27FC236}">
                  <a16:creationId xmlns:a16="http://schemas.microsoft.com/office/drawing/2014/main" id="{8A4A86F2-8BFC-459C-AF90-806D63C1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952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K-</a:t>
            </a:r>
            <a:r>
              <a:rPr lang="en-US" altLang="ko-KR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Dimensia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 박람회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260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11125200" y="2857500"/>
            <a:ext cx="647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Demensia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치매의료산업 박람회의 독립부스 참가비는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만원이며 이벤트의 코로나 극복 할인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적용해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비용이 들어간다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1266" name="Picture 2" descr="K-Dementia 2021 - Home | Facebook">
            <a:extLst>
              <a:ext uri="{FF2B5EF4-FFF2-40B4-BE49-F238E27FC236}">
                <a16:creationId xmlns:a16="http://schemas.microsoft.com/office/drawing/2014/main" id="{EF14050F-1982-4BA7-94A1-6122732C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6" y="2574180"/>
            <a:ext cx="8815694" cy="334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17FFBB-1430-4427-B27C-40C7D6194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86" y="6204738"/>
            <a:ext cx="8739494" cy="38211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59F4D2-A300-4551-96D4-A738C7D0C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7200900"/>
            <a:ext cx="42005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55774" y="736320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--&gt;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경증 치매 환자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494" y="2595043"/>
            <a:ext cx="87596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치매는 단계별로 초기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,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중기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, 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말기로 나눌 수 있는데 초기에는 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'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최근 기억의 감퇴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'</a:t>
            </a:r>
            <a:r>
              <a:rPr lang="ko-KR" altLang="en-US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가 시작되는 것</a:t>
            </a:r>
            <a:endParaRPr lang="en-US" altLang="ko-KR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우리나라의 경우 경증 치매 노인이 </a:t>
            </a:r>
            <a:r>
              <a:rPr lang="en-US" altLang="ko-KR" sz="20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68%</a:t>
            </a:r>
            <a:r>
              <a:rPr lang="ko-KR" altLang="en-US" sz="20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로  가장 높은 비중을 차지하고 있다</a:t>
            </a:r>
            <a:r>
              <a:rPr lang="en-US" altLang="ko-KR" sz="2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. </a:t>
            </a:r>
            <a:endParaRPr lang="en-US" sz="2000" kern="0" spc="-100" dirty="0">
              <a:solidFill>
                <a:srgbClr val="3233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1843" y="6435183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59%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012828" y="6774062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18%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842203" y="5582011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10%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672912" y="4844164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13%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3364969" y="5291157"/>
            <a:ext cx="2484472" cy="136030"/>
            <a:chOff x="3364969" y="5291157"/>
            <a:chExt cx="2484472" cy="1360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364969" y="5291157"/>
              <a:ext cx="2484472" cy="136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46308" y="5634911"/>
            <a:ext cx="2542250" cy="136030"/>
            <a:chOff x="2446308" y="5634911"/>
            <a:chExt cx="2542250" cy="1360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2446308" y="5634911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12568" y="6220089"/>
            <a:ext cx="2542250" cy="136030"/>
            <a:chOff x="2112568" y="6220089"/>
            <a:chExt cx="2542250" cy="1360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00000">
              <a:off x="2112568" y="6220089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09568" y="7629148"/>
            <a:ext cx="2542250" cy="136030"/>
            <a:chOff x="2709568" y="7629148"/>
            <a:chExt cx="2542250" cy="1360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2709568" y="7629148"/>
              <a:ext cx="2542250" cy="13603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D9FC31-4084-4FA7-9DB2-654860C8DC4A}"/>
              </a:ext>
            </a:extLst>
          </p:cNvPr>
          <p:cNvGrpSpPr/>
          <p:nvPr/>
        </p:nvGrpSpPr>
        <p:grpSpPr>
          <a:xfrm>
            <a:off x="2482653" y="3665891"/>
            <a:ext cx="4869291" cy="5024471"/>
            <a:chOff x="2240513" y="3807527"/>
            <a:chExt cx="4869291" cy="50244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1C2A01-9ED2-4D35-A457-CE1E52998CBB}"/>
                </a:ext>
              </a:extLst>
            </p:cNvPr>
            <p:cNvGrpSpPr/>
            <p:nvPr/>
          </p:nvGrpSpPr>
          <p:grpSpPr>
            <a:xfrm>
              <a:off x="2240513" y="3807527"/>
              <a:ext cx="4869291" cy="5024471"/>
              <a:chOff x="1839255" y="3404594"/>
              <a:chExt cx="4869291" cy="5024471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C9693E08-212B-4115-8437-3A75C3E42B84}"/>
                  </a:ext>
                </a:extLst>
              </p:cNvPr>
              <p:cNvSpPr/>
              <p:nvPr/>
            </p:nvSpPr>
            <p:spPr>
              <a:xfrm>
                <a:off x="1842202" y="3415244"/>
                <a:ext cx="4863397" cy="5003170"/>
              </a:xfrm>
              <a:prstGeom prst="ellipse">
                <a:avLst/>
              </a:prstGeom>
              <a:solidFill>
                <a:srgbClr val="D9C6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부분 원형 3">
                <a:extLst>
                  <a:ext uri="{FF2B5EF4-FFF2-40B4-BE49-F238E27FC236}">
                    <a16:creationId xmlns:a16="http://schemas.microsoft.com/office/drawing/2014/main" id="{D8FA8AE7-D3B4-40E9-83EC-8FB92D900633}"/>
                  </a:ext>
                </a:extLst>
              </p:cNvPr>
              <p:cNvSpPr/>
              <p:nvPr/>
            </p:nvSpPr>
            <p:spPr>
              <a:xfrm rot="14742928">
                <a:off x="1761665" y="3482184"/>
                <a:ext cx="5024471" cy="4869291"/>
              </a:xfrm>
              <a:prstGeom prst="pie">
                <a:avLst>
                  <a:gd name="adj1" fmla="val 1349651"/>
                  <a:gd name="adj2" fmla="val 15929826"/>
                </a:avLst>
              </a:prstGeom>
              <a:solidFill>
                <a:srgbClr val="6A88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EE1616AB-3173-4FE4-9469-90353A131CA4}"/>
                </a:ext>
              </a:extLst>
            </p:cNvPr>
            <p:cNvSpPr txBox="1"/>
            <p:nvPr/>
          </p:nvSpPr>
          <p:spPr>
            <a:xfrm>
              <a:off x="4454896" y="6114037"/>
              <a:ext cx="2608398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200" dirty="0">
                  <a:solidFill>
                    <a:srgbClr val="FFFFFF"/>
                  </a:solidFill>
                  <a:latin typeface="OSeong and HanEum Bold" pitchFamily="34" charset="0"/>
                  <a:cs typeface="OSeong and HanEum Bold" pitchFamily="34" charset="0"/>
                </a:rPr>
                <a:t>68%</a:t>
              </a:r>
            </a:p>
            <a:p>
              <a:pPr algn="ctr"/>
              <a:r>
                <a:rPr lang="ko-KR" altLang="en-US" sz="2600" kern="0" spc="200" dirty="0">
                  <a:solidFill>
                    <a:srgbClr val="FFFFFF"/>
                  </a:solidFill>
                  <a:latin typeface="OSeong and HanEum Bold" pitchFamily="34" charset="0"/>
                </a:rPr>
                <a:t>경증 치매 환자</a:t>
              </a:r>
              <a:endParaRPr 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BF3005-7466-4C9E-A511-6C31F66D2C06}"/>
              </a:ext>
            </a:extLst>
          </p:cNvPr>
          <p:cNvGrpSpPr/>
          <p:nvPr/>
        </p:nvGrpSpPr>
        <p:grpSpPr>
          <a:xfrm>
            <a:off x="10054590" y="1563637"/>
            <a:ext cx="6912614" cy="8036748"/>
            <a:chOff x="10118286" y="1811821"/>
            <a:chExt cx="6631852" cy="8036748"/>
          </a:xfrm>
        </p:grpSpPr>
        <p:sp>
          <p:nvSpPr>
            <p:cNvPr id="15" name="Object 15"/>
            <p:cNvSpPr txBox="1"/>
            <p:nvPr/>
          </p:nvSpPr>
          <p:spPr>
            <a:xfrm>
              <a:off x="10118286" y="7909577"/>
              <a:ext cx="6631852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--&gt; </a:t>
              </a:r>
              <a:r>
                <a:rPr lang="ko-KR" altLang="en-US" sz="24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고령이나 노인성 질병 등의 사유로 일상생활을 혼자서 수행하시 어려운  노인 등에게 장기  요양 급여를 제공하는 사회 보험 제도</a:t>
              </a:r>
              <a:r>
                <a:rPr lang="en-US" altLang="ko-KR" sz="24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.</a:t>
              </a:r>
            </a:p>
            <a:p>
              <a:endParaRPr lang="en-US" sz="24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endParaRPr>
            </a:p>
            <a:p>
              <a:r>
                <a:rPr lang="en-US" sz="2400" kern="0" spc="-100" dirty="0">
                  <a:solidFill>
                    <a:srgbClr val="32333B"/>
                  </a:solidFill>
                  <a:highlight>
                    <a:srgbClr val="B4C9E6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--&gt; </a:t>
              </a:r>
              <a:r>
                <a:rPr lang="ko-KR" altLang="en-US" sz="2400" kern="0" spc="-100" dirty="0">
                  <a:solidFill>
                    <a:srgbClr val="32333B"/>
                  </a:solidFill>
                  <a:highlight>
                    <a:srgbClr val="B4C9E6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해당 제도의  </a:t>
              </a:r>
              <a:r>
                <a:rPr lang="en-US" altLang="ko-KR" sz="2400" kern="0" spc="-100" dirty="0">
                  <a:solidFill>
                    <a:srgbClr val="32333B"/>
                  </a:solidFill>
                  <a:highlight>
                    <a:srgbClr val="B4C9E6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5</a:t>
              </a:r>
              <a:r>
                <a:rPr lang="ko-KR" altLang="en-US" sz="2400" kern="0" spc="-100" dirty="0">
                  <a:solidFill>
                    <a:srgbClr val="32333B"/>
                  </a:solidFill>
                  <a:highlight>
                    <a:srgbClr val="B4C9E6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등급에  타겟팅을 해 앱을 개발 </a:t>
              </a:r>
              <a:endParaRPr lang="en-US" sz="2400" kern="0" spc="-100" dirty="0">
                <a:solidFill>
                  <a:srgbClr val="32333B"/>
                </a:solidFill>
                <a:highlight>
                  <a:srgbClr val="B4C9E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0416256" y="7133320"/>
              <a:ext cx="585891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</a:t>
              </a:r>
              <a:r>
                <a:rPr lang="ko-KR" altLang="en-US" sz="3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우리 나라의 장기 요양 보험 제도</a:t>
              </a:r>
              <a:r>
                <a:rPr lang="en-US" altLang="ko-KR" sz="3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E792D08-9ADA-4363-BBAF-12C7DC18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1404" y="1811821"/>
              <a:ext cx="5710332" cy="505313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111CCF-9B83-451B-AD99-0C100D62610B}"/>
              </a:ext>
            </a:extLst>
          </p:cNvPr>
          <p:cNvSpPr txBox="1"/>
          <p:nvPr/>
        </p:nvSpPr>
        <p:spPr>
          <a:xfrm>
            <a:off x="1371600" y="91821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치매 환자 중 경증 치매 환자 비중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F356384A-4BAD-4F81-A0F8-7F26F2EE1038}"/>
              </a:ext>
            </a:extLst>
          </p:cNvPr>
          <p:cNvGrpSpPr/>
          <p:nvPr/>
        </p:nvGrpSpPr>
        <p:grpSpPr>
          <a:xfrm>
            <a:off x="855774" y="1430978"/>
            <a:ext cx="5575506" cy="374479"/>
            <a:chOff x="1821004" y="6349104"/>
            <a:chExt cx="3257048" cy="260564"/>
          </a:xfrm>
        </p:grpSpPr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5AC438C9-3D35-46A4-8687-7ED1342DA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047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 </a:t>
            </a:r>
            <a:r>
              <a:rPr lang="ko-KR" altLang="en-US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쉘터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790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11125200" y="2857500"/>
            <a:ext cx="647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쉘터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광고의 경우 지역의 인구밀집도에 따라서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SA+(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 등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SA-V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비용이 들어간다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경기권의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각 급지에서 하나씩 광고를 부착한다면 총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790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비용이 소요된다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5ED1FA-B934-42DD-9AD5-B1CB6D2C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70" y="3086100"/>
            <a:ext cx="989363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49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참여형 광고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BE598-B637-4A36-A8FB-6E4BF725F1FC}"/>
              </a:ext>
            </a:extLst>
          </p:cNvPr>
          <p:cNvSpPr txBox="1"/>
          <p:nvPr/>
        </p:nvSpPr>
        <p:spPr>
          <a:xfrm>
            <a:off x="1371600" y="2413772"/>
            <a:ext cx="1592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 산책 및 건강 유지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치매 예방 게임 등의 순위를 매겨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등에서 부터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등까지 가벼운 선물을 드린다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상당의 상품을 제공한다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참여형 광고를 하나의 모델에 적용할 경우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30000+20000+10000(60000)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원에 배송비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2500x3(7500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더해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67500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원의 마케팅 비용이 발생한다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산책 및 건강 유지와 치매 예방 게임 두가지에 참여형 마케팅을 적용하기 때문에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비용이 소요된다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831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5140" y="35984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1204" y="61967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08937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K-</a:t>
            </a:r>
            <a:r>
              <a:rPr lang="en-US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Dimensia</a:t>
            </a:r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박람회에 참가할 경우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&lt;260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만원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&gt;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의 비용이 소요된다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8947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K-</a:t>
            </a:r>
            <a:r>
              <a:rPr lang="en-US" kern="0" spc="-100" dirty="0" err="1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Dimensia</a:t>
            </a:r>
            <a:r>
              <a:rPr 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박람회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720850" y="3598436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15" y="6196704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4648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 err="1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버스쉘터의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각급지에 하나씩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5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개의 광고를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한다면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&lt;790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만원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&gt;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의 비용이 소요된다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4658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버스 </a:t>
            </a:r>
            <a:r>
              <a:rPr lang="ko-KR" altLang="en-US" sz="1800" kern="0" spc="-100" dirty="0" err="1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쉘터</a:t>
            </a:r>
            <a:r>
              <a:rPr lang="ko-KR" altLang="en-US" sz="1800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  <a:cs typeface="S-Core Dream 5 Medium" pitchFamily="34" charset="0"/>
              </a:rPr>
              <a:t> 광고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518811" y="3598436"/>
            <a:ext cx="2489177" cy="2489177"/>
            <a:chOff x="13759091" y="3750836"/>
            <a:chExt cx="2489177" cy="24891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091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34876" y="6197446"/>
            <a:ext cx="3257048" cy="260564"/>
            <a:chOff x="13375156" y="6426046"/>
            <a:chExt cx="3257048" cy="2605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5156" y="6426046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222609" y="7146128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참여를 통해 받아가는 상품 증정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&lt;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월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13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만원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&gt;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의 비용이 소요된다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42619" y="6661290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참여형 광고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BDBB2627-8B19-4483-B11B-D785217FD8E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C456FD1B-E750-47D4-B249-51B40C2A6281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76B08058-2611-483A-832A-AAD01A1E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B8E1005-6A39-41A3-8E9B-F79F73CDE85E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마케팅 비용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1050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AAB964-A10D-43A8-B447-8EEE0C5AB596}"/>
              </a:ext>
            </a:extLst>
          </p:cNvPr>
          <p:cNvGrpSpPr/>
          <p:nvPr/>
        </p:nvGrpSpPr>
        <p:grpSpPr>
          <a:xfrm>
            <a:off x="4736828" y="4545519"/>
            <a:ext cx="625798" cy="531885"/>
            <a:chOff x="14719352" y="4729482"/>
            <a:chExt cx="625798" cy="531885"/>
          </a:xfrm>
        </p:grpSpPr>
        <p:pic>
          <p:nvPicPr>
            <p:cNvPr id="32" name="Object 47">
              <a:extLst>
                <a:ext uri="{FF2B5EF4-FFF2-40B4-BE49-F238E27FC236}">
                  <a16:creationId xmlns:a16="http://schemas.microsoft.com/office/drawing/2014/main" id="{649074A5-7D3B-4C21-9B54-17E41BB8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DDB105-717F-436C-85A4-962C1BD7B2EA}"/>
              </a:ext>
            </a:extLst>
          </p:cNvPr>
          <p:cNvGrpSpPr/>
          <p:nvPr/>
        </p:nvGrpSpPr>
        <p:grpSpPr>
          <a:xfrm>
            <a:off x="8652539" y="4545518"/>
            <a:ext cx="625798" cy="531885"/>
            <a:chOff x="14719352" y="4729482"/>
            <a:chExt cx="625798" cy="531885"/>
          </a:xfrm>
        </p:grpSpPr>
        <p:pic>
          <p:nvPicPr>
            <p:cNvPr id="35" name="Object 47">
              <a:extLst>
                <a:ext uri="{FF2B5EF4-FFF2-40B4-BE49-F238E27FC236}">
                  <a16:creationId xmlns:a16="http://schemas.microsoft.com/office/drawing/2014/main" id="{DCCCCAB3-6108-4D96-B751-E8D417F0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DBBF4D2-0194-4A1E-BAAF-A2D546157F25}"/>
              </a:ext>
            </a:extLst>
          </p:cNvPr>
          <p:cNvGrpSpPr/>
          <p:nvPr/>
        </p:nvGrpSpPr>
        <p:grpSpPr>
          <a:xfrm>
            <a:off x="12450500" y="4545517"/>
            <a:ext cx="625798" cy="531885"/>
            <a:chOff x="14719352" y="4729482"/>
            <a:chExt cx="625798" cy="531885"/>
          </a:xfrm>
        </p:grpSpPr>
        <p:pic>
          <p:nvPicPr>
            <p:cNvPr id="46" name="Object 47">
              <a:extLst>
                <a:ext uri="{FF2B5EF4-FFF2-40B4-BE49-F238E27FC236}">
                  <a16:creationId xmlns:a16="http://schemas.microsoft.com/office/drawing/2014/main" id="{8A4A86F2-8BFC-459C-AF90-806D63C1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352" y="4729482"/>
              <a:ext cx="625798" cy="53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2514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">
            <a:extLst>
              <a:ext uri="{FF2B5EF4-FFF2-40B4-BE49-F238E27FC236}">
                <a16:creationId xmlns:a16="http://schemas.microsoft.com/office/drawing/2014/main" id="{146799ED-92BC-4993-890B-102BE77A6697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비용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F9ABAE5B-C21C-47C5-BB47-765ED306B7D0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6" name="Object 9">
              <a:extLst>
                <a:ext uri="{FF2B5EF4-FFF2-40B4-BE49-F238E27FC236}">
                  <a16:creationId xmlns:a16="http://schemas.microsoft.com/office/drawing/2014/main" id="{F9D08939-2048-4D36-9FC5-10EF5655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1FFF886-0DAA-4BE2-B940-9034E666D16C}"/>
              </a:ext>
            </a:extLst>
          </p:cNvPr>
          <p:cNvSpPr txBox="1"/>
          <p:nvPr/>
        </p:nvSpPr>
        <p:spPr>
          <a:xfrm>
            <a:off x="1371600" y="2413772"/>
            <a:ext cx="1592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비용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782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및 마케팅 비용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1050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원이 소요되어 총 </a:t>
            </a:r>
            <a:r>
              <a:rPr lang="en-US" altLang="ko-KR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만원이 필요하다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지속적인 비용으로 초기 무료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이용비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및 참여형 광고비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67500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원이 소요된다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사업 초기 총 비용은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만원이다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CF3BAE9D-E067-4E4F-B114-14EC9305F4AA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비용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1832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173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5140" y="35984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1204" y="61967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08937" y="7145386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앱 내 광고를 통해</a:t>
            </a:r>
            <a:endParaRPr lang="en-US" altLang="ko-KR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지속적으로 발생하는 비용을 상쇄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8947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6A88AF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앱 내 광고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720850" y="3598436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15" y="6196704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424648" y="7145386"/>
            <a:ext cx="508158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정부의 지원을 통한 부담 완화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4658" y="6660548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A3C8D1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정부 지원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518811" y="3598436"/>
            <a:ext cx="2489177" cy="2489177"/>
            <a:chOff x="13759091" y="3750836"/>
            <a:chExt cx="2489177" cy="24891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091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34876" y="6197446"/>
            <a:ext cx="3257048" cy="260564"/>
            <a:chOff x="13375156" y="6426046"/>
            <a:chExt cx="3257048" cy="2605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5156" y="6426046"/>
              <a:ext cx="3257048" cy="26056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222609" y="7146128"/>
            <a:ext cx="50815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추후 </a:t>
            </a:r>
            <a:r>
              <a:rPr lang="en-US" altLang="ko-KR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STT </a:t>
            </a:r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서비스 사용시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algn="ctr"/>
            <a:r>
              <a:rPr lang="ko-KR" altLang="en-US" kern="0" spc="-100" dirty="0">
                <a:solidFill>
                  <a:srgbClr val="32333B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비용 결제</a:t>
            </a:r>
            <a:endParaRPr lang="en-US" altLang="ko-KR" kern="0" spc="-100" dirty="0">
              <a:solidFill>
                <a:srgbClr val="32333B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42619" y="6661290"/>
            <a:ext cx="30415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B4C9E6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앱 내 결제</a:t>
            </a:r>
            <a:endParaRPr 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BDBB2627-8B19-4483-B11B-D785217FD8EC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C456FD1B-E750-47D4-B249-51B40C2A6281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3" name="Object 9">
              <a:extLst>
                <a:ext uri="{FF2B5EF4-FFF2-40B4-BE49-F238E27FC236}">
                  <a16:creationId xmlns:a16="http://schemas.microsoft.com/office/drawing/2014/main" id="{76B08058-2611-483A-832A-AAD01A1E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5" name="Object 4">
            <a:extLst>
              <a:ext uri="{FF2B5EF4-FFF2-40B4-BE49-F238E27FC236}">
                <a16:creationId xmlns:a16="http://schemas.microsoft.com/office/drawing/2014/main" id="{EB8E1005-6A39-41A3-8E9B-F79F73CDE85E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손익 분기점을 넘기 위해 수익구조 다각화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896928-04C3-4C3E-8456-A2106EF47EFF}"/>
              </a:ext>
            </a:extLst>
          </p:cNvPr>
          <p:cNvGrpSpPr/>
          <p:nvPr/>
        </p:nvGrpSpPr>
        <p:grpSpPr>
          <a:xfrm>
            <a:off x="4667280" y="4565295"/>
            <a:ext cx="764893" cy="578205"/>
            <a:chOff x="6982792" y="4706322"/>
            <a:chExt cx="764893" cy="578205"/>
          </a:xfrm>
        </p:grpSpPr>
        <p:pic>
          <p:nvPicPr>
            <p:cNvPr id="32" name="Object 38">
              <a:extLst>
                <a:ext uri="{FF2B5EF4-FFF2-40B4-BE49-F238E27FC236}">
                  <a16:creationId xmlns:a16="http://schemas.microsoft.com/office/drawing/2014/main" id="{8EC49822-D011-494A-9F3E-13F2425C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BDABF7-5E41-4D9C-8C98-0BFDEACBB36B}"/>
              </a:ext>
            </a:extLst>
          </p:cNvPr>
          <p:cNvGrpSpPr/>
          <p:nvPr/>
        </p:nvGrpSpPr>
        <p:grpSpPr>
          <a:xfrm>
            <a:off x="8582991" y="4565294"/>
            <a:ext cx="764893" cy="578205"/>
            <a:chOff x="6982792" y="4706322"/>
            <a:chExt cx="764893" cy="578205"/>
          </a:xfrm>
        </p:grpSpPr>
        <p:pic>
          <p:nvPicPr>
            <p:cNvPr id="35" name="Object 38">
              <a:extLst>
                <a:ext uri="{FF2B5EF4-FFF2-40B4-BE49-F238E27FC236}">
                  <a16:creationId xmlns:a16="http://schemas.microsoft.com/office/drawing/2014/main" id="{A11F6403-A58C-4879-84CD-D38351B3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DF817F-F2B4-449C-AFC3-D74F61A462A8}"/>
              </a:ext>
            </a:extLst>
          </p:cNvPr>
          <p:cNvGrpSpPr/>
          <p:nvPr/>
        </p:nvGrpSpPr>
        <p:grpSpPr>
          <a:xfrm>
            <a:off x="12380952" y="4553921"/>
            <a:ext cx="764893" cy="578205"/>
            <a:chOff x="6982792" y="4706322"/>
            <a:chExt cx="764893" cy="578205"/>
          </a:xfrm>
        </p:grpSpPr>
        <p:pic>
          <p:nvPicPr>
            <p:cNvPr id="46" name="Object 38">
              <a:extLst>
                <a:ext uri="{FF2B5EF4-FFF2-40B4-BE49-F238E27FC236}">
                  <a16:creationId xmlns:a16="http://schemas.microsoft.com/office/drawing/2014/main" id="{199E9712-BD68-4ACF-A35D-1F032EBA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2792" y="4706322"/>
              <a:ext cx="764893" cy="57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760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">
            <a:extLst>
              <a:ext uri="{FF2B5EF4-FFF2-40B4-BE49-F238E27FC236}">
                <a16:creationId xmlns:a16="http://schemas.microsoft.com/office/drawing/2014/main" id="{146799ED-92BC-4993-890B-102BE77A6697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F9ABAE5B-C21C-47C5-BB47-765ED306B7D0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6" name="Object 9">
              <a:extLst>
                <a:ext uri="{FF2B5EF4-FFF2-40B4-BE49-F238E27FC236}">
                  <a16:creationId xmlns:a16="http://schemas.microsoft.com/office/drawing/2014/main" id="{F9D08939-2048-4D36-9FC5-10EF5655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52" name="Object 4">
            <a:extLst>
              <a:ext uri="{FF2B5EF4-FFF2-40B4-BE49-F238E27FC236}">
                <a16:creationId xmlns:a16="http://schemas.microsoft.com/office/drawing/2014/main" id="{CF3BAE9D-E067-4E4F-B114-14EC9305F4AA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Google </a:t>
            </a:r>
            <a:r>
              <a:rPr lang="en-US" altLang="ko-KR" sz="3600" kern="0" spc="-200" dirty="0" err="1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AdMob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AdMob이란 무엇인가요? | Google AdMob">
            <a:extLst>
              <a:ext uri="{FF2B5EF4-FFF2-40B4-BE49-F238E27FC236}">
                <a16:creationId xmlns:a16="http://schemas.microsoft.com/office/drawing/2014/main" id="{9CF123A2-712A-4C11-91D2-59C196F7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63709"/>
            <a:ext cx="5451591" cy="54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1CE29-CB2D-4792-90FF-4C9D50071DDA}"/>
              </a:ext>
            </a:extLst>
          </p:cNvPr>
          <p:cNvSpPr txBox="1"/>
          <p:nvPr/>
        </p:nvSpPr>
        <p:spPr>
          <a:xfrm>
            <a:off x="8991600" y="902166"/>
            <a:ext cx="80772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AdMob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수익을 창출할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성공적으로 런칭했을 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지속적으로 발생하는 초기 비용이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만원이기 때문에 이를 상쇄하기 위해서는 약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월수입이 필요하다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eCPM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이란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1,000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유효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노출당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수입을 나타내는 용어로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1,000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광고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노출당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예상되는 수익인데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안드로이드의 동영상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eCPM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$5.50(6555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나누면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6.6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 필요 수입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6.6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수익을 얻기 위해서는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(6.6/0.655)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10.1eCPM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필요하다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 하루에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10100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건의 동영상 재생이 필요하다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 초기 가정인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명을 기준으로 한다면 한 사람이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동영상을 시청해야 하기 때문에 게임 등을 이용해 동영상 시청을 유도해도 사업 초기 적자를 면하기는 어려울 것으로 보인다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71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정부 지원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8991600" y="3009900"/>
            <a:ext cx="8077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벤처중소기업부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지원하는 창업기업지원 서비스 바우처를 이용하면 세무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회계 관련 공급가액의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70%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해당하는 최대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지원을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 받을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중소기업진흥공단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청년창업 사관학교는 사업화 자금 등으로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 이내 총 사업비의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프로를 기술개발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마케팅 등에 사용할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정부 지원을 통해 비용 부담의 많은 부분들을 덜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050" name="Picture 2" descr="2020 청년정책] &amp;#39;창업기업지원서비스 바우처&amp;#39;…연 100만 원, 2년까지 지원 - 이투데이">
            <a:extLst>
              <a:ext uri="{FF2B5EF4-FFF2-40B4-BE49-F238E27FC236}">
                <a16:creationId xmlns:a16="http://schemas.microsoft.com/office/drawing/2014/main" id="{A9C95B9F-A983-4042-B3F1-41D3E8B85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6" y="3336131"/>
            <a:ext cx="7757514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17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38" name="Object 4">
            <a:extLst>
              <a:ext uri="{FF2B5EF4-FFF2-40B4-BE49-F238E27FC236}">
                <a16:creationId xmlns:a16="http://schemas.microsoft.com/office/drawing/2014/main" id="{4EE2F440-F8A4-442D-BA50-A8B8731B0DAD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STT/AI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유료화 전환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D302B-C33B-4549-8830-2E32C8972051}"/>
              </a:ext>
            </a:extLst>
          </p:cNvPr>
          <p:cNvSpPr txBox="1"/>
          <p:nvPr/>
        </p:nvSpPr>
        <p:spPr>
          <a:xfrm>
            <a:off x="8991600" y="1943100"/>
            <a:ext cx="80772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규모가 커진 후에도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분간 무료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계속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사용한다면 약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백만원의 순 비용이 매달 발생하게 된다 하지만 규모를 키운 뒤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유료로 전환한다면 반대로 이것을 회사의 수입원으로 바꿀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960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480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원에서 조금 더 받는 식으로 크게 높지 않은 비용으로 스케쥴 관리 및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제공받을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유료화로 인해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STT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사용 고객의 수가 줄어들더라도 앱 내 다른 서비스가 풍부하기 때문에 유저 규모는 유지될 것으로 예상되며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 내 광고를 통해 지속적인 수익을 창출할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10AE8-6CF4-4566-ABD1-09D45797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5" y="2628900"/>
            <a:ext cx="79435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4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">
            <a:extLst>
              <a:ext uri="{FF2B5EF4-FFF2-40B4-BE49-F238E27FC236}">
                <a16:creationId xmlns:a16="http://schemas.microsoft.com/office/drawing/2014/main" id="{146799ED-92BC-4993-890B-102BE77A6697}"/>
              </a:ext>
            </a:extLst>
          </p:cNvPr>
          <p:cNvSpPr txBox="1"/>
          <p:nvPr/>
        </p:nvSpPr>
        <p:spPr>
          <a:xfrm>
            <a:off x="609600" y="632502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소결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F9ABAE5B-C21C-47C5-BB47-765ED306B7D0}"/>
              </a:ext>
            </a:extLst>
          </p:cNvPr>
          <p:cNvGrpSpPr/>
          <p:nvPr/>
        </p:nvGrpSpPr>
        <p:grpSpPr>
          <a:xfrm>
            <a:off x="616085" y="1301536"/>
            <a:ext cx="3257048" cy="260564"/>
            <a:chOff x="1821004" y="6349104"/>
            <a:chExt cx="3257048" cy="260564"/>
          </a:xfrm>
        </p:grpSpPr>
        <p:pic>
          <p:nvPicPr>
            <p:cNvPr id="46" name="Object 9">
              <a:extLst>
                <a:ext uri="{FF2B5EF4-FFF2-40B4-BE49-F238E27FC236}">
                  <a16:creationId xmlns:a16="http://schemas.microsoft.com/office/drawing/2014/main" id="{F9D08939-2048-4D36-9FC5-10EF5655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1FFF886-0DAA-4BE2-B940-9034E666D16C}"/>
              </a:ext>
            </a:extLst>
          </p:cNvPr>
          <p:cNvSpPr txBox="1"/>
          <p:nvPr/>
        </p:nvSpPr>
        <p:spPr>
          <a:xfrm>
            <a:off x="10591800" y="3314700"/>
            <a:ext cx="7086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Cumming, D. J., and S. A. Johan (2009)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의하면 벤처 기업은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크라우드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펀딩과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정부의 지원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지분 판매 등의 다양한 방법을 통하여 손익분기점 이하인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죽음의 계곡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통과해 흑자전환에 성공하게 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기억주머니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초기 비용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1832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만원과 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만원의 적자를 보며 사업을 시작하게 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사업이 흑자로 전환하기 까지의 고된 과정을 견뎌 내기 위한 각고의 노력이 필요하다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CF3BAE9D-E067-4E4F-B114-14EC9305F4AA}"/>
              </a:ext>
            </a:extLst>
          </p:cNvPr>
          <p:cNvSpPr txBox="1"/>
          <p:nvPr/>
        </p:nvSpPr>
        <p:spPr>
          <a:xfrm>
            <a:off x="907426" y="1600081"/>
            <a:ext cx="152469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비용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1832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173</a:t>
            </a:r>
            <a:r>
              <a:rPr lang="ko-KR" altLang="en-US" sz="3600" kern="0" spc="-200" dirty="0">
                <a:solidFill>
                  <a:srgbClr val="7D97B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만원의 적자를 탈출하기 위한 노력이 필요하다</a:t>
            </a:r>
            <a:endParaRPr lang="en-US" sz="1200" dirty="0">
              <a:solidFill>
                <a:srgbClr val="7D97B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CBD83-1459-4A82-87BF-A5ADE72F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6" y="2845450"/>
            <a:ext cx="9448800" cy="61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04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3572" y="2294760"/>
            <a:ext cx="7962627" cy="1183533"/>
            <a:chOff x="1701663" y="1622640"/>
            <a:chExt cx="7220242" cy="1183533"/>
          </a:xfrm>
        </p:grpSpPr>
        <p:sp>
          <p:nvSpPr>
            <p:cNvPr id="4" name="Object 4"/>
            <p:cNvSpPr txBox="1"/>
            <p:nvPr/>
          </p:nvSpPr>
          <p:spPr>
            <a:xfrm>
              <a:off x="1716119" y="2098287"/>
              <a:ext cx="720578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다운 받은 사람이 많으면 많을 수록 우리 서비스에 관심 갖는 사람의 수를 파악할 수 있음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701663" y="1622640"/>
              <a:ext cx="382436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6A88A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다운로드 수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4631927" y="3919035"/>
            <a:ext cx="7220242" cy="1491310"/>
            <a:chOff x="1716119" y="3198789"/>
            <a:chExt cx="7220242" cy="1491310"/>
          </a:xfrm>
        </p:grpSpPr>
        <p:sp>
          <p:nvSpPr>
            <p:cNvPr id="9" name="Object 9"/>
            <p:cNvSpPr txBox="1"/>
            <p:nvPr/>
          </p:nvSpPr>
          <p:spPr>
            <a:xfrm>
              <a:off x="1730575" y="3674436"/>
              <a:ext cx="7205786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가입자가 많으면 많을 수록 실사용자가 얼마나 많을지에 대해 가늠 할 수 있고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정부 혹은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기업에 투자 유치나 협약을 제안할 때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 당위성이 부여될 수 있음 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716119" y="3198789"/>
              <a:ext cx="382436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A3C8D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가입자 수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5455754" y="6234205"/>
            <a:ext cx="7220242" cy="1183533"/>
            <a:chOff x="1701663" y="4774938"/>
            <a:chExt cx="7220242" cy="1183533"/>
          </a:xfrm>
        </p:grpSpPr>
        <p:sp>
          <p:nvSpPr>
            <p:cNvPr id="13" name="Object 13"/>
            <p:cNvSpPr txBox="1"/>
            <p:nvPr/>
          </p:nvSpPr>
          <p:spPr>
            <a:xfrm>
              <a:off x="1716119" y="5250585"/>
              <a:ext cx="720578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협력 기관이 많으면 많을 수록</a:t>
              </a:r>
              <a:r>
                <a:rPr lang="en-US" altLang="ko-KR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받을 수 있는 투자가 많아지고</a:t>
              </a:r>
              <a:r>
                <a:rPr lang="en-US" altLang="ko-KR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사용자들이 접목해서 사용할 수 있는 서비스가 </a:t>
              </a:r>
              <a:r>
                <a:rPr lang="ko-KR" altLang="en-US" sz="2000" kern="0" spc="-100" dirty="0" err="1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많아짐</a:t>
              </a:r>
              <a:r>
                <a:rPr lang="en-US" altLang="ko-KR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701663" y="4774938"/>
              <a:ext cx="382436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800" kern="0" spc="-100" dirty="0">
                  <a:solidFill>
                    <a:srgbClr val="D9C6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협력기관 수 </a:t>
              </a:r>
              <a:endPara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6583022" y="8310228"/>
            <a:ext cx="7220242" cy="1183533"/>
            <a:chOff x="1716119" y="6351088"/>
            <a:chExt cx="7220242" cy="1183533"/>
          </a:xfrm>
        </p:grpSpPr>
        <p:sp>
          <p:nvSpPr>
            <p:cNvPr id="17" name="Object 17"/>
            <p:cNvSpPr txBox="1"/>
            <p:nvPr/>
          </p:nvSpPr>
          <p:spPr>
            <a:xfrm>
              <a:off x="1730575" y="6826735"/>
              <a:ext cx="7205786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일일 이용자 수가 많으면 많을 수록</a:t>
              </a:r>
              <a:r>
                <a:rPr lang="en-US" altLang="ko-KR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 </a:t>
              </a:r>
              <a:r>
                <a:rPr lang="ko-KR" altLang="en-US" sz="20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서비스가 얼마나 적극적으로 이용되고 있는 지를 알 수 있음 </a:t>
              </a:r>
              <a:endParaRPr 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716119" y="6351088"/>
              <a:ext cx="382436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800" kern="0" spc="-100" dirty="0">
                  <a:solidFill>
                    <a:srgbClr val="B1DDD6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일일 이용자 수 </a:t>
              </a:r>
              <a:endPara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1413117" y="5784788"/>
            <a:ext cx="993582" cy="665601"/>
            <a:chOff x="11413117" y="5784788"/>
            <a:chExt cx="993582" cy="6656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3117" y="5784788"/>
              <a:ext cx="993582" cy="665601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39239-94C9-494D-84D8-0FA056797475}"/>
              </a:ext>
            </a:extLst>
          </p:cNvPr>
          <p:cNvGrpSpPr/>
          <p:nvPr/>
        </p:nvGrpSpPr>
        <p:grpSpPr>
          <a:xfrm>
            <a:off x="1381475" y="1582788"/>
            <a:ext cx="2350497" cy="2094608"/>
            <a:chOff x="6955017" y="3811879"/>
            <a:chExt cx="2760085" cy="25797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35325" y="3811879"/>
              <a:ext cx="2579778" cy="2579778"/>
              <a:chOff x="7035325" y="3811879"/>
              <a:chExt cx="2579778" cy="25797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35325" y="3811879"/>
                <a:ext cx="2579778" cy="2579778"/>
              </a:xfrm>
              <a:prstGeom prst="rect">
                <a:avLst/>
              </a:prstGeom>
            </p:spPr>
          </p:pic>
        </p:grpSp>
        <p:sp>
          <p:nvSpPr>
            <p:cNvPr id="53" name="Object 53"/>
            <p:cNvSpPr txBox="1"/>
            <p:nvPr/>
          </p:nvSpPr>
          <p:spPr>
            <a:xfrm>
              <a:off x="6955017" y="5317582"/>
              <a:ext cx="2760085" cy="549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3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다운로드 수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8072236" y="4624012"/>
              <a:ext cx="491587" cy="581522"/>
              <a:chOff x="8072236" y="4624012"/>
              <a:chExt cx="491587" cy="58152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72236" y="4624012"/>
                <a:ext cx="491587" cy="581522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60076F-A59C-4594-AA7B-9BE592C0E6B7}"/>
              </a:ext>
            </a:extLst>
          </p:cNvPr>
          <p:cNvGrpSpPr/>
          <p:nvPr/>
        </p:nvGrpSpPr>
        <p:grpSpPr>
          <a:xfrm>
            <a:off x="2111558" y="3549755"/>
            <a:ext cx="2440650" cy="2094608"/>
            <a:chOff x="8113486" y="1749068"/>
            <a:chExt cx="2760085" cy="2579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03639" y="1749068"/>
              <a:ext cx="2579778" cy="2579778"/>
              <a:chOff x="8203639" y="1749068"/>
              <a:chExt cx="2579778" cy="25797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03639" y="1749068"/>
                <a:ext cx="2579778" cy="2579778"/>
              </a:xfrm>
              <a:prstGeom prst="rect">
                <a:avLst/>
              </a:prstGeom>
            </p:spPr>
          </p:pic>
        </p:grpSp>
        <p:sp>
          <p:nvSpPr>
            <p:cNvPr id="52" name="Object 52"/>
            <p:cNvSpPr txBox="1"/>
            <p:nvPr/>
          </p:nvSpPr>
          <p:spPr>
            <a:xfrm>
              <a:off x="8113486" y="3221197"/>
              <a:ext cx="2760085" cy="549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3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가입자 수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9287698" y="2459467"/>
              <a:ext cx="411660" cy="684242"/>
              <a:chOff x="9287698" y="2459467"/>
              <a:chExt cx="411660" cy="68424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87698" y="2459467"/>
                <a:ext cx="411660" cy="684242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B3C0B4-6413-4B8B-9D5C-4C483B12B360}"/>
              </a:ext>
            </a:extLst>
          </p:cNvPr>
          <p:cNvGrpSpPr/>
          <p:nvPr/>
        </p:nvGrpSpPr>
        <p:grpSpPr>
          <a:xfrm>
            <a:off x="2944225" y="5452320"/>
            <a:ext cx="2661584" cy="2353733"/>
            <a:chOff x="10529866" y="1749068"/>
            <a:chExt cx="2760085" cy="25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587956" y="1749068"/>
              <a:ext cx="2579778" cy="2579778"/>
              <a:chOff x="10587956" y="1749068"/>
              <a:chExt cx="2579778" cy="257977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87956" y="1749068"/>
                <a:ext cx="2579778" cy="2579778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10529866" y="3221197"/>
              <a:ext cx="2760085" cy="4891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3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협력기관 수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11665891" y="2480014"/>
              <a:ext cx="488035" cy="643147"/>
              <a:chOff x="11665891" y="2480014"/>
              <a:chExt cx="488035" cy="64314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65891" y="2480014"/>
                <a:ext cx="488035" cy="643147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E5C947-132E-432D-9B83-1D1859B65074}"/>
              </a:ext>
            </a:extLst>
          </p:cNvPr>
          <p:cNvGrpSpPr/>
          <p:nvPr/>
        </p:nvGrpSpPr>
        <p:grpSpPr>
          <a:xfrm>
            <a:off x="4070188" y="7478460"/>
            <a:ext cx="2625648" cy="2332815"/>
            <a:chOff x="12894534" y="1749068"/>
            <a:chExt cx="2760085" cy="25797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72273" y="1749068"/>
              <a:ext cx="2579778" cy="2579778"/>
              <a:chOff x="12972273" y="1749068"/>
              <a:chExt cx="2579778" cy="25797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72273" y="1749068"/>
                <a:ext cx="2579778" cy="2579778"/>
              </a:xfrm>
              <a:prstGeom prst="rect">
                <a:avLst/>
              </a:prstGeom>
            </p:spPr>
          </p:pic>
        </p:grpSp>
        <p:sp>
          <p:nvSpPr>
            <p:cNvPr id="50" name="Object 50"/>
            <p:cNvSpPr txBox="1"/>
            <p:nvPr/>
          </p:nvSpPr>
          <p:spPr>
            <a:xfrm>
              <a:off x="12894534" y="3221197"/>
              <a:ext cx="2760085" cy="4935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3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일일 이용자 수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13941632" y="2504575"/>
              <a:ext cx="641059" cy="594025"/>
              <a:chOff x="13941632" y="2504575"/>
              <a:chExt cx="641059" cy="59402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941632" y="2504575"/>
                <a:ext cx="641059" cy="594025"/>
              </a:xfrm>
              <a:prstGeom prst="rect">
                <a:avLst/>
              </a:prstGeom>
            </p:spPr>
          </p:pic>
        </p:grpSp>
      </p:grpSp>
      <p:sp>
        <p:nvSpPr>
          <p:cNvPr id="66" name="Object 66"/>
          <p:cNvSpPr txBox="1"/>
          <p:nvPr/>
        </p:nvSpPr>
        <p:spPr>
          <a:xfrm>
            <a:off x="-1701929" y="490786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평가 지표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7F25DAEA-353F-4FC1-B50E-90A2AC931437}"/>
              </a:ext>
            </a:extLst>
          </p:cNvPr>
          <p:cNvGrpSpPr/>
          <p:nvPr/>
        </p:nvGrpSpPr>
        <p:grpSpPr>
          <a:xfrm>
            <a:off x="1033209" y="1192181"/>
            <a:ext cx="3257048" cy="260564"/>
            <a:chOff x="1821004" y="6349104"/>
            <a:chExt cx="3257048" cy="260564"/>
          </a:xfrm>
        </p:grpSpPr>
        <p:pic>
          <p:nvPicPr>
            <p:cNvPr id="56" name="Object 9">
              <a:extLst>
                <a:ext uri="{FF2B5EF4-FFF2-40B4-BE49-F238E27FC236}">
                  <a16:creationId xmlns:a16="http://schemas.microsoft.com/office/drawing/2014/main" id="{1E642A75-81AA-4768-879D-4B8F08B6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237808" y="749785"/>
            <a:ext cx="81500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--&gt; 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환자의 부양가족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1843" y="6435183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59%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012828" y="6774062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18%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842203" y="5582011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10%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672912" y="4844164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13%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0582291" y="4023146"/>
            <a:ext cx="6664259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저출산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추세에 따라 부양인구 대비 생산인구 감소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가족들은 도움이 필요한 치매노인 곁에 있고 싶어도 생계 유지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사정 등으로 인해 계속 같이 있을 수 없음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위주 기관들의 고비용 구조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--&gt; </a:t>
            </a:r>
            <a:r>
              <a:rPr lang="ko-KR" altLang="en-US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저렴한 비용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ko-KR" altLang="en-US" sz="2400" dirty="0">
                <a:highlight>
                  <a:srgbClr val="C0B9D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시공간의 제약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극복할 대안 필요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10515600" y="2803032"/>
            <a:ext cx="655207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 가족의 부담 심화에 따른 대안 필요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3364969" y="5291157"/>
            <a:ext cx="2484472" cy="136030"/>
            <a:chOff x="3364969" y="5291157"/>
            <a:chExt cx="2484472" cy="1360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364969" y="5291157"/>
              <a:ext cx="2484472" cy="136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46308" y="5634911"/>
            <a:ext cx="2542250" cy="136030"/>
            <a:chOff x="2446308" y="5634911"/>
            <a:chExt cx="2542250" cy="1360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2446308" y="5634911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6813" y="5924025"/>
            <a:ext cx="2542250" cy="136030"/>
            <a:chOff x="2112568" y="6220089"/>
            <a:chExt cx="2542250" cy="1360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00000">
              <a:off x="2112568" y="6220089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09568" y="7629148"/>
            <a:ext cx="2542250" cy="136030"/>
            <a:chOff x="2709568" y="7629148"/>
            <a:chExt cx="2542250" cy="1360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2709568" y="7629148"/>
              <a:ext cx="2542250" cy="13603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3D921A-279C-43D4-8202-D81D33B4868E}"/>
              </a:ext>
            </a:extLst>
          </p:cNvPr>
          <p:cNvGrpSpPr/>
          <p:nvPr/>
        </p:nvGrpSpPr>
        <p:grpSpPr>
          <a:xfrm>
            <a:off x="1351941" y="2768756"/>
            <a:ext cx="9209497" cy="6511276"/>
            <a:chOff x="2624316" y="2887137"/>
            <a:chExt cx="9209497" cy="6511276"/>
          </a:xfrm>
        </p:grpSpPr>
        <p:sp>
          <p:nvSpPr>
            <p:cNvPr id="10" name="Object 10"/>
            <p:cNvSpPr txBox="1"/>
            <p:nvPr/>
          </p:nvSpPr>
          <p:spPr>
            <a:xfrm>
              <a:off x="4012413" y="2887137"/>
              <a:ext cx="362032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&lt;</a:t>
              </a:r>
              <a:r>
                <a:rPr lang="ko-KR" altLang="en-US" sz="32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미래의 혜자 가족</a:t>
              </a:r>
              <a:r>
                <a:rPr lang="en-US" altLang="ko-KR" sz="3200" kern="0" spc="-100" dirty="0">
                  <a:solidFill>
                    <a:srgbClr val="3233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&gt;</a:t>
              </a:r>
              <a:endParaRPr 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006CD8C-A36D-45CD-B9A5-2E2D9E068D9B}"/>
                </a:ext>
              </a:extLst>
            </p:cNvPr>
            <p:cNvGrpSpPr/>
            <p:nvPr/>
          </p:nvGrpSpPr>
          <p:grpSpPr>
            <a:xfrm>
              <a:off x="2624316" y="3691728"/>
              <a:ext cx="5483638" cy="5706685"/>
              <a:chOff x="2624316" y="3691728"/>
              <a:chExt cx="5483638" cy="570668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621088-2ED3-4D0B-ADD8-D0EAE1A2593C}"/>
                  </a:ext>
                </a:extLst>
              </p:cNvPr>
              <p:cNvGrpSpPr/>
              <p:nvPr/>
            </p:nvGrpSpPr>
            <p:grpSpPr>
              <a:xfrm>
                <a:off x="2672912" y="3691728"/>
                <a:ext cx="5435042" cy="5187152"/>
                <a:chOff x="2337358" y="3766348"/>
                <a:chExt cx="6574230" cy="5813888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44BC6BED-4540-49E8-BF09-32998BB43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37358" y="3766348"/>
                  <a:ext cx="2490834" cy="2490834"/>
                </a:xfrm>
                <a:prstGeom prst="rect">
                  <a:avLst/>
                </a:prstGeom>
              </p:spPr>
            </p:pic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0225BCB6-2451-4CEE-B447-F02E0A84F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0755" y="3803007"/>
                  <a:ext cx="2490833" cy="2490833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9B55A115-B654-46F2-A44C-149B730C5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56613" y="6926865"/>
                  <a:ext cx="2608399" cy="2653371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CB5A46-77A2-448A-966A-907B1CE7BF2A}"/>
                  </a:ext>
                </a:extLst>
              </p:cNvPr>
              <p:cNvGrpSpPr/>
              <p:nvPr/>
            </p:nvGrpSpPr>
            <p:grpSpPr>
              <a:xfrm>
                <a:off x="2624316" y="6039317"/>
                <a:ext cx="5483638" cy="3359096"/>
                <a:chOff x="2624316" y="6039317"/>
                <a:chExt cx="5483638" cy="3359096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64F5A8-DC1A-4262-913A-9D56158ABC42}"/>
                    </a:ext>
                  </a:extLst>
                </p:cNvPr>
                <p:cNvSpPr txBox="1"/>
                <p:nvPr/>
              </p:nvSpPr>
              <p:spPr>
                <a:xfrm>
                  <a:off x="2624316" y="6042485"/>
                  <a:ext cx="215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정은</a:t>
                  </a:r>
                  <a:r>
                    <a:rPr lang="en-US" altLang="ko-KR" dirty="0"/>
                    <a:t>, </a:t>
                  </a:r>
                  <a:r>
                    <a:rPr lang="ko-KR" altLang="en-US" dirty="0"/>
                    <a:t>미용사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CFD72F-1FC6-4804-AFEC-9A546CD2B196}"/>
                    </a:ext>
                  </a:extLst>
                </p:cNvPr>
                <p:cNvSpPr txBox="1"/>
                <p:nvPr/>
              </p:nvSpPr>
              <p:spPr>
                <a:xfrm>
                  <a:off x="5951542" y="6039317"/>
                  <a:ext cx="215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내상</a:t>
                  </a:r>
                  <a:r>
                    <a:rPr lang="en-US" altLang="ko-KR" dirty="0"/>
                    <a:t>, </a:t>
                  </a:r>
                  <a:r>
                    <a:rPr lang="ko-KR" altLang="en-US" dirty="0"/>
                    <a:t>경비원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EE044B-8776-4768-B306-50D50BC9AD63}"/>
                    </a:ext>
                  </a:extLst>
                </p:cNvPr>
                <p:cNvSpPr txBox="1"/>
                <p:nvPr/>
              </p:nvSpPr>
              <p:spPr>
                <a:xfrm>
                  <a:off x="4450601" y="9029081"/>
                  <a:ext cx="17215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민수</a:t>
                  </a:r>
                  <a:r>
                    <a:rPr lang="en-US" altLang="ko-KR" dirty="0"/>
                    <a:t>, </a:t>
                  </a:r>
                  <a:r>
                    <a:rPr lang="ko-KR" altLang="en-US" dirty="0"/>
                    <a:t>회사원</a:t>
                  </a:r>
                </a:p>
              </p:txBody>
            </p:sp>
          </p:grpSp>
        </p:grp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E232F21C-C9EC-4289-81BA-98425D7E17F1}"/>
                </a:ext>
              </a:extLst>
            </p:cNvPr>
            <p:cNvSpPr/>
            <p:nvPr/>
          </p:nvSpPr>
          <p:spPr>
            <a:xfrm>
              <a:off x="8382000" y="4610100"/>
              <a:ext cx="1295400" cy="685800"/>
            </a:xfrm>
            <a:prstGeom prst="rightArrow">
              <a:avLst/>
            </a:prstGeom>
            <a:solidFill>
              <a:srgbClr val="C0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3C9A422-986D-41A4-9AAE-E687EBEE4546}"/>
                </a:ext>
              </a:extLst>
            </p:cNvPr>
            <p:cNvSpPr/>
            <p:nvPr/>
          </p:nvSpPr>
          <p:spPr>
            <a:xfrm>
              <a:off x="6781800" y="7477355"/>
              <a:ext cx="2895600" cy="685800"/>
            </a:xfrm>
            <a:prstGeom prst="rightArrow">
              <a:avLst/>
            </a:prstGeom>
            <a:solidFill>
              <a:srgbClr val="C0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9C6E44-B7D1-4BEB-A5B0-FDB1A48F8B56}"/>
                </a:ext>
              </a:extLst>
            </p:cNvPr>
            <p:cNvSpPr txBox="1"/>
            <p:nvPr/>
          </p:nvSpPr>
          <p:spPr>
            <a:xfrm>
              <a:off x="9905999" y="4610100"/>
              <a:ext cx="1676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부양 대상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6E0827-5D0B-4EE3-8CE7-1D1DDB40DEEB}"/>
                </a:ext>
              </a:extLst>
            </p:cNvPr>
            <p:cNvSpPr txBox="1"/>
            <p:nvPr/>
          </p:nvSpPr>
          <p:spPr>
            <a:xfrm>
              <a:off x="9677400" y="7553934"/>
              <a:ext cx="2156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생산인구</a:t>
              </a:r>
            </a:p>
          </p:txBody>
        </p:sp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624F681A-B9EE-48E8-8ACB-4C162ECEC422}"/>
              </a:ext>
            </a:extLst>
          </p:cNvPr>
          <p:cNvGrpSpPr/>
          <p:nvPr/>
        </p:nvGrpSpPr>
        <p:grpSpPr>
          <a:xfrm>
            <a:off x="1194973" y="1502443"/>
            <a:ext cx="7210051" cy="369332"/>
            <a:chOff x="1821004" y="6349104"/>
            <a:chExt cx="3257048" cy="260564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B76C3154-5FDA-4611-B7FD-BC2B4568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1950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-1905000" y="698403"/>
            <a:ext cx="789420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경쟁우위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8325" y="2379756"/>
            <a:ext cx="123124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경쟁자가 돈으로 따라 할 수 없는 우리 서비스의 우위</a:t>
            </a:r>
            <a:endParaRPr 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ACD861-6AC6-4991-8969-9AAE4424ADA3}"/>
              </a:ext>
            </a:extLst>
          </p:cNvPr>
          <p:cNvGrpSpPr/>
          <p:nvPr/>
        </p:nvGrpSpPr>
        <p:grpSpPr>
          <a:xfrm>
            <a:off x="2743200" y="3162300"/>
            <a:ext cx="13247586" cy="5637657"/>
            <a:chOff x="3618678" y="3411672"/>
            <a:chExt cx="11305308" cy="44522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18678" y="4929422"/>
              <a:ext cx="4952777" cy="2926863"/>
              <a:chOff x="4602958" y="4962687"/>
              <a:chExt cx="2483419" cy="24834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02958" y="4962687"/>
                <a:ext cx="2483419" cy="24834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7384" y="4937042"/>
              <a:ext cx="5316602" cy="2926863"/>
              <a:chOff x="11143004" y="4980381"/>
              <a:chExt cx="2483419" cy="248341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43004" y="4980381"/>
                <a:ext cx="2483419" cy="248341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8017" y="3411672"/>
              <a:ext cx="1029367" cy="167633"/>
              <a:chOff x="8619888" y="3410484"/>
              <a:chExt cx="1029367" cy="16763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619888" y="3410484"/>
                <a:ext cx="167633" cy="167633"/>
                <a:chOff x="8619888" y="3410484"/>
                <a:chExt cx="167633" cy="16763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619888" y="3410484"/>
                  <a:ext cx="167633" cy="16763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9481622" y="3410484"/>
                <a:ext cx="167633" cy="167633"/>
                <a:chOff x="9481622" y="3410484"/>
                <a:chExt cx="167633" cy="167633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81622" y="3410484"/>
                  <a:ext cx="167633" cy="1676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5302931" y="3775810"/>
              <a:ext cx="7496768" cy="784788"/>
              <a:chOff x="5372878" y="3786342"/>
              <a:chExt cx="7496768" cy="78478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5840344" y="4037884"/>
                <a:ext cx="2852005" cy="88986"/>
                <a:chOff x="5840344" y="4037884"/>
                <a:chExt cx="2852005" cy="88986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840344" y="4037884"/>
                  <a:ext cx="2852005" cy="8898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9542566" y="4037884"/>
                <a:ext cx="2852005" cy="88986"/>
                <a:chOff x="9542566" y="4037884"/>
                <a:chExt cx="2852005" cy="88986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542566" y="4037884"/>
                  <a:ext cx="2852005" cy="8898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5372878" y="4483717"/>
                <a:ext cx="882452" cy="87413"/>
                <a:chOff x="5372878" y="4483717"/>
                <a:chExt cx="882452" cy="87413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5372878" y="4483717"/>
                  <a:ext cx="882452" cy="87413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1987194" y="4477754"/>
                <a:ext cx="882452" cy="87413"/>
                <a:chOff x="11987194" y="4477754"/>
                <a:chExt cx="882452" cy="87413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11987194" y="4477754"/>
                  <a:ext cx="882452" cy="87413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8447817" y="3795531"/>
                <a:ext cx="497617" cy="87413"/>
                <a:chOff x="8447817" y="3795531"/>
                <a:chExt cx="497617" cy="87413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5400000">
                  <a:off x="8447817" y="3795531"/>
                  <a:ext cx="497617" cy="87413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9314867" y="3786342"/>
                <a:ext cx="497617" cy="87413"/>
                <a:chOff x="9314867" y="3786342"/>
                <a:chExt cx="497617" cy="87413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5400000">
                  <a:off x="9314867" y="3786342"/>
                  <a:ext cx="497617" cy="8741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5" name="그룹 1002">
            <a:extLst>
              <a:ext uri="{FF2B5EF4-FFF2-40B4-BE49-F238E27FC236}">
                <a16:creationId xmlns:a16="http://schemas.microsoft.com/office/drawing/2014/main" id="{1D217145-D54D-45E4-8C8A-95982C9378C1}"/>
              </a:ext>
            </a:extLst>
          </p:cNvPr>
          <p:cNvGrpSpPr/>
          <p:nvPr/>
        </p:nvGrpSpPr>
        <p:grpSpPr>
          <a:xfrm>
            <a:off x="990600" y="1399118"/>
            <a:ext cx="3257048" cy="260564"/>
            <a:chOff x="1821004" y="6349104"/>
            <a:chExt cx="3257048" cy="260564"/>
          </a:xfrm>
        </p:grpSpPr>
        <p:pic>
          <p:nvPicPr>
            <p:cNvPr id="77" name="Object 9">
              <a:extLst>
                <a:ext uri="{FF2B5EF4-FFF2-40B4-BE49-F238E27FC236}">
                  <a16:creationId xmlns:a16="http://schemas.microsoft.com/office/drawing/2014/main" id="{32D0C0BD-5B37-40D0-AD3B-305E3C8C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47BF3573-694E-461E-BD1F-01C1FF7F89B1}"/>
              </a:ext>
            </a:extLst>
          </p:cNvPr>
          <p:cNvSpPr txBox="1"/>
          <p:nvPr/>
        </p:nvSpPr>
        <p:spPr>
          <a:xfrm>
            <a:off x="2804468" y="5318908"/>
            <a:ext cx="49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서비스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97AD28-C2AE-4086-9996-6A2FA9A46F91}"/>
              </a:ext>
            </a:extLst>
          </p:cNvPr>
          <p:cNvSpPr txBox="1"/>
          <p:nvPr/>
        </p:nvSpPr>
        <p:spPr>
          <a:xfrm>
            <a:off x="10473175" y="5318908"/>
            <a:ext cx="49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2A980-7B52-4272-8098-B6E18FF31C14}"/>
              </a:ext>
            </a:extLst>
          </p:cNvPr>
          <p:cNvSpPr txBox="1"/>
          <p:nvPr/>
        </p:nvSpPr>
        <p:spPr>
          <a:xfrm>
            <a:off x="2947845" y="5927138"/>
            <a:ext cx="5335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압도적인 가격 경쟁력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기억을 보조하는 서비스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부양자가 피부양자의 건강을 직접 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9B2B1F5-FBB6-4DBA-B54F-8CC6503AC316}"/>
              </a:ext>
            </a:extLst>
          </p:cNvPr>
          <p:cNvSpPr txBox="1"/>
          <p:nvPr/>
        </p:nvSpPr>
        <p:spPr>
          <a:xfrm>
            <a:off x="10058400" y="5931218"/>
            <a:ext cx="5335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프로그램 구성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압도 적인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UX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부양자의 음성으로 감성을 자극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고도화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130741" y="4021972"/>
            <a:ext cx="12024232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200" dirty="0">
                <a:solidFill>
                  <a:srgbClr val="32333B"/>
                </a:solidFill>
                <a:latin typeface="S-Core Dream 5 Medium" pitchFamily="34" charset="0"/>
                <a:cs typeface="S-Core Dream 5 Medium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018195" y="5210926"/>
            <a:ext cx="624932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디지털 전환과 비즈니스 모델링 </a:t>
            </a:r>
            <a:endParaRPr lang="en-US" altLang="ko-KR" sz="1500" kern="0" spc="-100" dirty="0">
              <a:solidFill>
                <a:srgbClr val="32333B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/>
            <a:r>
              <a:rPr lang="ko-KR" altLang="en-US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김지우</a:t>
            </a:r>
            <a:r>
              <a:rPr lang="en-US" altLang="ko-KR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박단비</a:t>
            </a:r>
            <a:r>
              <a:rPr lang="en-US" altLang="ko-KR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1500" kern="0" spc="-100" dirty="0" err="1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양나나</a:t>
            </a:r>
            <a:r>
              <a:rPr lang="en-US" altLang="ko-KR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이창수</a:t>
            </a:r>
            <a:r>
              <a:rPr lang="en-US" altLang="ko-KR" sz="1500" kern="0" spc="-100" dirty="0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1500" kern="0" spc="-100" dirty="0" err="1">
                <a:solidFill>
                  <a:srgbClr val="32333B"/>
                </a:solidFill>
                <a:latin typeface="S-Core Dream 4 Regular" pitchFamily="34" charset="0"/>
                <a:cs typeface="S-Core Dream 4 Regular" pitchFamily="34" charset="0"/>
              </a:rPr>
              <a:t>황옥천</a:t>
            </a:r>
            <a:endParaRPr lang="en-US" sz="1500" kern="0" spc="-100" dirty="0">
              <a:solidFill>
                <a:srgbClr val="32333B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D2F15-4BCE-4BF2-BCE7-0DA9340C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2453"/>
            <a:ext cx="18298886" cy="10293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28339" y="644451"/>
            <a:ext cx="815003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600" kern="0" spc="-200" dirty="0" err="1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--&gt; 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서비스 중심기관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1843" y="6435183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59%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012828" y="6774062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18%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842203" y="5582011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10%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672912" y="4844164"/>
            <a:ext cx="2608398" cy="703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200" dirty="0">
                <a:solidFill>
                  <a:srgbClr val="FFFFFF"/>
                </a:solidFill>
                <a:latin typeface="OSeong and HanEum Bold" pitchFamily="34" charset="0"/>
                <a:cs typeface="OSeong and HanEum Bold" pitchFamily="34" charset="0"/>
              </a:rPr>
              <a:t>13%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0698891" y="3487650"/>
            <a:ext cx="6664259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 케어 센터와 달리 요양원은 인력난에 시달림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주야간 근무에 따른 기피 현상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노인 대상 토탈 헬스케어 앱을 통해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치매 노인의 사고를 예방하거나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신속히 대처할 수 있다면 적은 인력으로도 효과적인 관리 가능 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58400" y="2705100"/>
            <a:ext cx="655207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1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인력난에 시달리고 있는 요양원 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3364969" y="5291157"/>
            <a:ext cx="2484472" cy="136030"/>
            <a:chOff x="3364969" y="5291157"/>
            <a:chExt cx="2484472" cy="13603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364969" y="5291157"/>
              <a:ext cx="2484472" cy="136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46308" y="5634911"/>
            <a:ext cx="2542250" cy="136030"/>
            <a:chOff x="2446308" y="5634911"/>
            <a:chExt cx="2542250" cy="1360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2446308" y="5634911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6813" y="5924025"/>
            <a:ext cx="2542250" cy="136030"/>
            <a:chOff x="2112568" y="6220089"/>
            <a:chExt cx="2542250" cy="1360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00000">
              <a:off x="2112568" y="6220089"/>
              <a:ext cx="2542250" cy="136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09568" y="7629148"/>
            <a:ext cx="2542250" cy="136030"/>
            <a:chOff x="2709568" y="7629148"/>
            <a:chExt cx="2542250" cy="13603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2709568" y="7629148"/>
              <a:ext cx="2542250" cy="13603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A5C2BA-237D-4E72-8248-FC5CC4BD0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85" y="2170844"/>
            <a:ext cx="8553450" cy="67532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10E88EEE-5A41-42EE-85D3-F3CD616CCB14}"/>
              </a:ext>
            </a:extLst>
          </p:cNvPr>
          <p:cNvGrpSpPr/>
          <p:nvPr/>
        </p:nvGrpSpPr>
        <p:grpSpPr>
          <a:xfrm>
            <a:off x="1044388" y="1327278"/>
            <a:ext cx="6956612" cy="342039"/>
            <a:chOff x="1821004" y="6349104"/>
            <a:chExt cx="3257048" cy="260564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B453CA5A-9976-4BEC-905A-0717BDD7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43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2853" y="876300"/>
            <a:ext cx="76269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</a:t>
            </a:r>
            <a:r>
              <a:rPr lang="en-US" altLang="ko-KR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4600" kern="0" spc="-200" dirty="0">
                <a:solidFill>
                  <a:srgbClr val="3233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고객입장</a:t>
            </a:r>
            <a:r>
              <a:rPr lang="en-US" altLang="ko-KR" sz="4600" kern="0" spc="-200" dirty="0">
                <a:solidFill>
                  <a:srgbClr val="32333B"/>
                </a:solidFill>
                <a:latin typeface="S-Core Dream 5 Medium" pitchFamily="34" charset="0"/>
              </a:rPr>
              <a:t>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04940" y="3750836"/>
            <a:ext cx="2489177" cy="2489177"/>
            <a:chOff x="2204940" y="3750836"/>
            <a:chExt cx="2489177" cy="2489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94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1004" y="6349104"/>
            <a:ext cx="3257048" cy="260564"/>
            <a:chOff x="1821004" y="6349104"/>
            <a:chExt cx="3257048" cy="260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28747" y="6812948"/>
            <a:ext cx="304156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6A88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 가능 활동인구의 노인부양 부담 급증 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120650" y="3750836"/>
            <a:ext cx="2489177" cy="2489177"/>
            <a:chOff x="6120650" y="3750836"/>
            <a:chExt cx="2489177" cy="24891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650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6715" y="6349104"/>
            <a:ext cx="3257048" cy="260564"/>
            <a:chOff x="5736715" y="6349104"/>
            <a:chExt cx="3257048" cy="260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715" y="6349104"/>
              <a:ext cx="3257048" cy="26056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44458" y="6812948"/>
            <a:ext cx="304156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A3C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가족과의 적절한 연계의 어려움 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959198" y="3750836"/>
            <a:ext cx="2489177" cy="2489177"/>
            <a:chOff x="9959198" y="3750836"/>
            <a:chExt cx="2489177" cy="24891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9198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5263" y="6396797"/>
            <a:ext cx="3257048" cy="260564"/>
            <a:chOff x="9575263" y="6396797"/>
            <a:chExt cx="3257048" cy="2605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5263" y="6396797"/>
              <a:ext cx="3257048" cy="26056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683006" y="6860642"/>
            <a:ext cx="304156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D9C6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대면 중심  서비스의 고비용구조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759091" y="3750836"/>
            <a:ext cx="2489177" cy="2489177"/>
            <a:chOff x="13759091" y="3750836"/>
            <a:chExt cx="2489177" cy="24891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9091" y="3750836"/>
              <a:ext cx="2489177" cy="2489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75156" y="6426046"/>
            <a:ext cx="3257048" cy="260564"/>
            <a:chOff x="13375156" y="6426046"/>
            <a:chExt cx="3257048" cy="2605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5156" y="6426046"/>
              <a:ext cx="3257048" cy="26056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3359916" y="6875285"/>
            <a:ext cx="33573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en-US" altLang="ko-KR" sz="2400" kern="0" spc="-1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UX </a:t>
            </a:r>
            <a:r>
              <a:rPr lang="ko-KR" altLang="en-US" sz="2400" kern="0" spc="-100" dirty="0">
                <a:solidFill>
                  <a:srgbClr val="B4C9E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극대화의 실패 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4750505" y="4683583"/>
            <a:ext cx="506348" cy="593490"/>
            <a:chOff x="3196354" y="4698679"/>
            <a:chExt cx="506348" cy="593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6354" y="4698679"/>
              <a:ext cx="506348" cy="593490"/>
            </a:xfrm>
            <a:prstGeom prst="rect">
              <a:avLst/>
            </a:prstGeom>
          </p:spPr>
        </p:pic>
      </p:grpSp>
      <p:pic>
        <p:nvPicPr>
          <p:cNvPr id="8" name="그래픽 7" descr="화폐">
            <a:extLst>
              <a:ext uri="{FF2B5EF4-FFF2-40B4-BE49-F238E27FC236}">
                <a16:creationId xmlns:a16="http://schemas.microsoft.com/office/drawing/2014/main" id="{1A8AAD49-4FB7-4CE5-B8FD-65204629A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4200" y="4467439"/>
            <a:ext cx="912014" cy="912014"/>
          </a:xfrm>
          <a:prstGeom prst="rect">
            <a:avLst/>
          </a:prstGeom>
        </p:spPr>
      </p:pic>
      <p:pic>
        <p:nvPicPr>
          <p:cNvPr id="11" name="그래픽 10" descr="머리 안의 뇌">
            <a:extLst>
              <a:ext uri="{FF2B5EF4-FFF2-40B4-BE49-F238E27FC236}">
                <a16:creationId xmlns:a16="http://schemas.microsoft.com/office/drawing/2014/main" id="{645DCED5-4236-4DAE-A408-DD2D96224F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08038" y="4546276"/>
            <a:ext cx="914400" cy="914400"/>
          </a:xfrm>
          <a:prstGeom prst="rect">
            <a:avLst/>
          </a:prstGeom>
        </p:spPr>
      </p:pic>
      <p:pic>
        <p:nvPicPr>
          <p:cNvPr id="16" name="그래픽 15" descr="상향 추세">
            <a:extLst>
              <a:ext uri="{FF2B5EF4-FFF2-40B4-BE49-F238E27FC236}">
                <a16:creationId xmlns:a16="http://schemas.microsoft.com/office/drawing/2014/main" id="{3E832489-8C4D-4D27-9AD0-DD5F79F3C4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2327" y="4521421"/>
            <a:ext cx="914400" cy="914400"/>
          </a:xfrm>
          <a:prstGeom prst="rect">
            <a:avLst/>
          </a:prstGeom>
        </p:spPr>
      </p:pic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0EE0D480-F912-410A-92EA-66EC367623B4}"/>
              </a:ext>
            </a:extLst>
          </p:cNvPr>
          <p:cNvGrpSpPr/>
          <p:nvPr/>
        </p:nvGrpSpPr>
        <p:grpSpPr>
          <a:xfrm>
            <a:off x="1143000" y="1549476"/>
            <a:ext cx="4701458" cy="418517"/>
            <a:chOff x="1821004" y="6349104"/>
            <a:chExt cx="3257048" cy="260564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3AD1F87F-9DE5-456D-BFE4-0C3C347F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004" y="6349104"/>
              <a:ext cx="3257048" cy="260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4973</Words>
  <Application>Microsoft Office PowerPoint</Application>
  <PresentationFormat>사용자 지정</PresentationFormat>
  <Paragraphs>805</Paragraphs>
  <Slides>71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90" baseType="lpstr">
      <vt:lpstr>?? ??</vt:lpstr>
      <vt:lpstr>inpin culangti</vt:lpstr>
      <vt:lpstr>NanumGothicExtraBold</vt:lpstr>
      <vt:lpstr>OSeong and HanEum Bold</vt:lpstr>
      <vt:lpstr>S-Core Dream 4 Regular</vt:lpstr>
      <vt:lpstr>S-Core Dream 5 Medium</vt:lpstr>
      <vt:lpstr>나눔바른고딕 Light</vt:lpstr>
      <vt:lpstr>나눔스퀘어_ac</vt:lpstr>
      <vt:lpstr>나눔스퀘어_ac Bold</vt:lpstr>
      <vt:lpstr>나눔스퀘어_ac Light</vt:lpstr>
      <vt:lpstr>Dotum</vt:lpstr>
      <vt:lpstr>맑은 고딕</vt:lpstr>
      <vt:lpstr>에스코어 드림 4 Regular</vt:lpstr>
      <vt:lpstr>Arial</vt:lpstr>
      <vt:lpstr>Calibri</vt:lpstr>
      <vt:lpstr>Century Gothic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김지우</cp:lastModifiedBy>
  <cp:revision>92</cp:revision>
  <dcterms:created xsi:type="dcterms:W3CDTF">2021-11-14T11:51:52Z</dcterms:created>
  <dcterms:modified xsi:type="dcterms:W3CDTF">2021-11-22T02:52:38Z</dcterms:modified>
</cp:coreProperties>
</file>